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Emblema One" charset="1" panose="020A08030707000D0704"/>
      <p:regular r:id="rId14"/>
    </p:embeddedFont>
    <p:embeddedFont>
      <p:font typeface="HK Grotesk" charset="1" panose="00000500000000000000"/>
      <p:regular r:id="rId15"/>
    </p:embeddedFont>
    <p:embeddedFont>
      <p:font typeface="HK Grotesk Bold" charset="1" panose="00000800000000000000"/>
      <p:regular r:id="rId16"/>
    </p:embeddedFont>
    <p:embeddedFont>
      <p:font typeface="HK Grotesk Italics" charset="1" panose="00000500000000000000"/>
      <p:regular r:id="rId17"/>
    </p:embeddedFont>
    <p:embeddedFont>
      <p:font typeface="HK Grotesk Bold Italics" charset="1" panose="00000800000000000000"/>
      <p:regular r:id="rId18"/>
    </p:embeddedFont>
    <p:embeddedFont>
      <p:font typeface="HK Grotesk Light" charset="1" panose="00000400000000000000"/>
      <p:regular r:id="rId19"/>
    </p:embeddedFont>
    <p:embeddedFont>
      <p:font typeface="HK Grotesk Light Italics" charset="1" panose="00000400000000000000"/>
      <p:regular r:id="rId20"/>
    </p:embeddedFont>
    <p:embeddedFont>
      <p:font typeface="HK Grotesk Medium" charset="1" panose="00000600000000000000"/>
      <p:regular r:id="rId21"/>
    </p:embeddedFont>
    <p:embeddedFont>
      <p:font typeface="HK Grotesk Medium Italics" charset="1" panose="00000600000000000000"/>
      <p:regular r:id="rId22"/>
    </p:embeddedFont>
    <p:embeddedFont>
      <p:font typeface="HK Grotesk Semi-Bold" charset="1" panose="00000700000000000000"/>
      <p:regular r:id="rId23"/>
    </p:embeddedFont>
    <p:embeddedFont>
      <p:font typeface="HK Grotesk Semi-Bold Italics" charset="1" panose="00000700000000000000"/>
      <p:regular r:id="rId24"/>
    </p:embeddedFont>
    <p:embeddedFont>
      <p:font typeface="Open Sans" charset="1" panose="020B0606030504020204"/>
      <p:regular r:id="rId25"/>
    </p:embeddedFont>
    <p:embeddedFont>
      <p:font typeface="Open Sans Bold" charset="1" panose="020B0806030504020204"/>
      <p:regular r:id="rId26"/>
    </p:embeddedFont>
    <p:embeddedFont>
      <p:font typeface="Open Sans Italics" charset="1" panose="020B0606030504020204"/>
      <p:regular r:id="rId27"/>
    </p:embeddedFont>
    <p:embeddedFont>
      <p:font typeface="Open Sans Bold Italics" charset="1" panose="020B0806030504020204"/>
      <p:regular r:id="rId28"/>
    </p:embeddedFont>
    <p:embeddedFont>
      <p:font typeface="Open Sans Light" charset="1" panose="020B0306030504020204"/>
      <p:regular r:id="rId29"/>
    </p:embeddedFont>
    <p:embeddedFont>
      <p:font typeface="Open Sans Light Italics" charset="1" panose="020B0306030504020204"/>
      <p:regular r:id="rId30"/>
    </p:embeddedFont>
    <p:embeddedFont>
      <p:font typeface="Open Sans Ultra-Bold" charset="1" panose="00000000000000000000"/>
      <p:regular r:id="rId31"/>
    </p:embeddedFont>
    <p:embeddedFont>
      <p:font typeface="Open Sans Ultra-Bold Italics" charset="1" panose="00000000000000000000"/>
      <p:regular r:id="rId32"/>
    </p:embeddedFont>
    <p:embeddedFont>
      <p:font typeface="Paytone One"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3.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1.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3.png" Type="http://schemas.openxmlformats.org/officeDocument/2006/relationships/image"/><Relationship Id="rId5" Target="../media/image41.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 Id="rId5" Target="../media/image4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53.png" Type="http://schemas.openxmlformats.org/officeDocument/2006/relationships/image"/><Relationship Id="rId8" Target="../media/image41.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54.png" Type="http://schemas.openxmlformats.org/officeDocument/2006/relationships/image"/><Relationship Id="rId6" Target="../media/image41.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5.png" Type="http://schemas.openxmlformats.org/officeDocument/2006/relationships/image"/><Relationship Id="rId6" Target="../media/image56.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60.png" Type="http://schemas.openxmlformats.org/officeDocument/2006/relationships/image"/><Relationship Id="rId6" Target="../media/image41.gif" Type="http://schemas.openxmlformats.org/officeDocument/2006/relationships/image"/><Relationship Id="rId7"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62.png" Type="http://schemas.openxmlformats.org/officeDocument/2006/relationships/image"/><Relationship Id="rId6" Target="../media/image59.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3.png" Type="http://schemas.openxmlformats.org/officeDocument/2006/relationships/image"/><Relationship Id="rId5" Target="../media/image59.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9190413" y="-1204481"/>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5" id="5"/>
          <p:cNvSpPr txBox="true"/>
          <p:nvPr/>
        </p:nvSpPr>
        <p:spPr>
          <a:xfrm rot="0">
            <a:off x="855147" y="4780455"/>
            <a:ext cx="10925900" cy="3521075"/>
          </a:xfrm>
          <a:prstGeom prst="rect">
            <a:avLst/>
          </a:prstGeom>
        </p:spPr>
        <p:txBody>
          <a:bodyPr anchor="t" rtlCol="false" tIns="0" lIns="0" bIns="0" rIns="0">
            <a:spAutoFit/>
          </a:bodyPr>
          <a:lstStyle/>
          <a:p>
            <a:pPr>
              <a:lnSpc>
                <a:spcPts val="7000"/>
              </a:lnSpc>
            </a:pPr>
            <a:r>
              <a:rPr lang="en-US" sz="5000">
                <a:solidFill>
                  <a:srgbClr val="FFFFFF"/>
                </a:solidFill>
                <a:latin typeface="Emblema One"/>
              </a:rPr>
              <a:t>Zapoznanie się z Data Science oraz NumPy, Matplotlib i Pandas w języku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708328" y="5201075"/>
            <a:ext cx="6575294" cy="7268784"/>
          </a:xfrm>
          <a:custGeom>
            <a:avLst/>
            <a:gdLst/>
            <a:ahLst/>
            <a:cxnLst/>
            <a:rect r="r" b="b" t="t" l="l"/>
            <a:pathLst>
              <a:path h="7268784" w="6575294">
                <a:moveTo>
                  <a:pt x="0" y="0"/>
                </a:moveTo>
                <a:lnTo>
                  <a:pt x="6575294" y="0"/>
                </a:lnTo>
                <a:lnTo>
                  <a:pt x="6575294"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922250" y="9522832"/>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168630" y="-2356126"/>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425181" y="990600"/>
            <a:ext cx="10278860" cy="1905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9006873" y="6107910"/>
            <a:ext cx="5022894" cy="779004"/>
            <a:chOff x="0" y="0"/>
            <a:chExt cx="6697192" cy="1038672"/>
          </a:xfrm>
        </p:grpSpPr>
        <p:sp>
          <p:nvSpPr>
            <p:cNvPr name="Freeform 7" id="7"/>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49757" y="24154"/>
              <a:ext cx="6147435"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są stałej wielkości (atrybut </a:t>
              </a:r>
              <a:r>
                <a:rPr lang="en-US" sz="2199">
                  <a:solidFill>
                    <a:srgbClr val="38B6FF"/>
                  </a:solidFill>
                  <a:latin typeface="Emblema One"/>
                </a:rPr>
                <a:t>shape</a:t>
              </a:r>
              <a:r>
                <a:rPr lang="en-US" sz="2199">
                  <a:solidFill>
                    <a:srgbClr val="FFFFFF"/>
                  </a:solidFill>
                  <a:latin typeface="Emblema One"/>
                </a:rPr>
                <a:t>) </a:t>
              </a:r>
            </a:p>
          </p:txBody>
        </p:sp>
      </p:grpSp>
      <p:grpSp>
        <p:nvGrpSpPr>
          <p:cNvPr name="Group 9" id="9"/>
          <p:cNvGrpSpPr/>
          <p:nvPr/>
        </p:nvGrpSpPr>
        <p:grpSpPr>
          <a:xfrm rot="0">
            <a:off x="9006873" y="6989300"/>
            <a:ext cx="7105528" cy="779004"/>
            <a:chOff x="0" y="0"/>
            <a:chExt cx="9474038" cy="1038672"/>
          </a:xfrm>
        </p:grpSpPr>
        <p:sp>
          <p:nvSpPr>
            <p:cNvPr name="Freeform 10" id="10"/>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49757" y="24154"/>
              <a:ext cx="8924280"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przechowują elementy tego samego typu (atrybut </a:t>
              </a:r>
              <a:r>
                <a:rPr lang="en-US" sz="2199">
                  <a:solidFill>
                    <a:srgbClr val="38B6FF"/>
                  </a:solidFill>
                  <a:latin typeface="Emblema One"/>
                </a:rPr>
                <a:t>dtype</a:t>
              </a:r>
              <a:r>
                <a:rPr lang="en-US" sz="2199">
                  <a:solidFill>
                    <a:srgbClr val="FFFFFF"/>
                  </a:solidFill>
                  <a:latin typeface="Emblema One"/>
                </a:rPr>
                <a:t>)</a:t>
              </a:r>
            </a:p>
          </p:txBody>
        </p:sp>
      </p:grpSp>
      <p:grpSp>
        <p:nvGrpSpPr>
          <p:cNvPr name="Group 12" id="12"/>
          <p:cNvGrpSpPr/>
          <p:nvPr/>
        </p:nvGrpSpPr>
        <p:grpSpPr>
          <a:xfrm rot="0">
            <a:off x="9006873" y="7870691"/>
            <a:ext cx="7105528" cy="1169529"/>
            <a:chOff x="0" y="0"/>
            <a:chExt cx="9474038" cy="1559372"/>
          </a:xfrm>
        </p:grpSpPr>
        <p:sp>
          <p:nvSpPr>
            <p:cNvPr name="Freeform 13" id="13"/>
            <p:cNvSpPr/>
            <p:nvPr/>
          </p:nvSpPr>
          <p:spPr>
            <a:xfrm flipH="false" flipV="false" rot="0">
              <a:off x="0" y="0"/>
              <a:ext cx="394474" cy="589751"/>
            </a:xfrm>
            <a:custGeom>
              <a:avLst/>
              <a:gdLst/>
              <a:ahLst/>
              <a:cxnLst/>
              <a:rect r="r" b="b" t="t" l="l"/>
              <a:pathLst>
                <a:path h="589751" w="394474">
                  <a:moveTo>
                    <a:pt x="0" y="0"/>
                  </a:moveTo>
                  <a:lnTo>
                    <a:pt x="394474" y="0"/>
                  </a:lnTo>
                  <a:lnTo>
                    <a:pt x="394474" y="589751"/>
                  </a:lnTo>
                  <a:lnTo>
                    <a:pt x="0" y="5897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549757" y="24154"/>
              <a:ext cx="8924280"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wykorzystywane algorytmy pozwalają na szybkie operacje i efektywne wykorzystanie pamięci</a:t>
              </a:r>
            </a:p>
          </p:txBody>
        </p:sp>
      </p:grpSp>
      <p:sp>
        <p:nvSpPr>
          <p:cNvPr name="Freeform 15" id="15"/>
          <p:cNvSpPr/>
          <p:nvPr/>
        </p:nvSpPr>
        <p:spPr>
          <a:xfrm flipH="false" flipV="false" rot="0">
            <a:off x="1596448" y="3620770"/>
            <a:ext cx="5189049" cy="6419785"/>
          </a:xfrm>
          <a:custGeom>
            <a:avLst/>
            <a:gdLst/>
            <a:ahLst/>
            <a:cxnLst/>
            <a:rect r="r" b="b" t="t" l="l"/>
            <a:pathLst>
              <a:path h="6419785" w="5189049">
                <a:moveTo>
                  <a:pt x="0" y="0"/>
                </a:moveTo>
                <a:lnTo>
                  <a:pt x="5189049" y="0"/>
                </a:lnTo>
                <a:lnTo>
                  <a:pt x="5189049" y="6419785"/>
                </a:lnTo>
                <a:lnTo>
                  <a:pt x="0" y="6419785"/>
                </a:lnTo>
                <a:lnTo>
                  <a:pt x="0" y="0"/>
                </a:lnTo>
                <a:close/>
              </a:path>
            </a:pathLst>
          </a:custGeom>
          <a:blipFill>
            <a:blip r:embed="rId7"/>
            <a:stretch>
              <a:fillRect l="0" t="0" r="0" b="0"/>
            </a:stretch>
          </a:blipFill>
          <a:ln w="38100" cap="sq">
            <a:solidFill>
              <a:srgbClr val="FFFFFF"/>
            </a:solidFill>
            <a:prstDash val="solid"/>
            <a:miter/>
          </a:ln>
        </p:spPr>
      </p:sp>
      <p:sp>
        <p:nvSpPr>
          <p:cNvPr name="Freeform 16" id="16"/>
          <p:cNvSpPr/>
          <p:nvPr/>
        </p:nvSpPr>
        <p:spPr>
          <a:xfrm flipH="false" flipV="false" rot="0">
            <a:off x="10144339" y="1181100"/>
            <a:ext cx="7785730" cy="2968416"/>
          </a:xfrm>
          <a:custGeom>
            <a:avLst/>
            <a:gdLst/>
            <a:ahLst/>
            <a:cxnLst/>
            <a:rect r="r" b="b" t="t" l="l"/>
            <a:pathLst>
              <a:path h="2968416" w="7785730">
                <a:moveTo>
                  <a:pt x="0" y="0"/>
                </a:moveTo>
                <a:lnTo>
                  <a:pt x="7785729" y="0"/>
                </a:lnTo>
                <a:lnTo>
                  <a:pt x="7785729" y="2968416"/>
                </a:lnTo>
                <a:lnTo>
                  <a:pt x="0" y="2968416"/>
                </a:lnTo>
                <a:lnTo>
                  <a:pt x="0" y="0"/>
                </a:lnTo>
                <a:close/>
              </a:path>
            </a:pathLst>
          </a:custGeom>
          <a:blipFill>
            <a:blip r:embed="rId8"/>
            <a:stretch>
              <a:fillRect l="0" t="0" r="0" b="0"/>
            </a:stretch>
          </a:blipFill>
          <a:ln w="38100" cap="sq">
            <a:solidFill>
              <a:srgbClr val="FFFFFF"/>
            </a:solidFill>
            <a:prstDash val="solid"/>
            <a:miter/>
          </a:ln>
        </p:spPr>
      </p:sp>
      <p:sp>
        <p:nvSpPr>
          <p:cNvPr name="TextBox 17" id="17"/>
          <p:cNvSpPr txBox="true"/>
          <p:nvPr/>
        </p:nvSpPr>
        <p:spPr>
          <a:xfrm rot="0">
            <a:off x="425146" y="101609"/>
            <a:ext cx="5509895"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ndarray</a:t>
            </a:r>
          </a:p>
        </p:txBody>
      </p:sp>
      <p:sp>
        <p:nvSpPr>
          <p:cNvPr name="TextBox 18" id="18"/>
          <p:cNvSpPr txBox="true"/>
          <p:nvPr/>
        </p:nvSpPr>
        <p:spPr>
          <a:xfrm rot="0">
            <a:off x="425146" y="1133475"/>
            <a:ext cx="9752356"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Ndarray (N-dimensional array) jest podstawowym elementem biblioteki NumPy. Jest to kontener który umożliwia przechowywanie dużej ilości informacji w Python-ie. Pozwalają one dokonywać operacji na całych blokach danych, tak samo jak dokonywane jest to dla pojedynczych liczb.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14794151" y="-963424"/>
            <a:ext cx="6176663" cy="5906434"/>
          </a:xfrm>
          <a:custGeom>
            <a:avLst/>
            <a:gdLst/>
            <a:ahLst/>
            <a:cxnLst/>
            <a:rect r="r" b="b" t="t" l="l"/>
            <a:pathLst>
              <a:path h="5906434" w="6176663">
                <a:moveTo>
                  <a:pt x="0" y="0"/>
                </a:moveTo>
                <a:lnTo>
                  <a:pt x="6176663" y="0"/>
                </a:lnTo>
                <a:lnTo>
                  <a:pt x="6176663" y="5906434"/>
                </a:lnTo>
                <a:lnTo>
                  <a:pt x="0" y="5906434"/>
                </a:lnTo>
                <a:lnTo>
                  <a:pt x="0" y="0"/>
                </a:lnTo>
                <a:close/>
              </a:path>
            </a:pathLst>
          </a:custGeom>
          <a:blipFill>
            <a:blip r:embed="rId2">
              <a:alphaModFix amt="63000"/>
            </a:blip>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133328" y="1019175"/>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3018689">
            <a:off x="9318200" y="1620326"/>
            <a:ext cx="1475310" cy="416775"/>
          </a:xfrm>
          <a:custGeom>
            <a:avLst/>
            <a:gdLst/>
            <a:ahLst/>
            <a:cxnLst/>
            <a:rect r="r" b="b" t="t" l="l"/>
            <a:pathLst>
              <a:path h="416775" w="1475310">
                <a:moveTo>
                  <a:pt x="0" y="0"/>
                </a:moveTo>
                <a:lnTo>
                  <a:pt x="1475311" y="0"/>
                </a:lnTo>
                <a:lnTo>
                  <a:pt x="1475311" y="416775"/>
                </a:lnTo>
                <a:lnTo>
                  <a:pt x="0" y="4167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961388">
            <a:off x="6676612" y="1406299"/>
            <a:ext cx="1871274" cy="2014091"/>
          </a:xfrm>
          <a:custGeom>
            <a:avLst/>
            <a:gdLst/>
            <a:ahLst/>
            <a:cxnLst/>
            <a:rect r="r" b="b" t="t" l="l"/>
            <a:pathLst>
              <a:path h="2014091" w="1871274">
                <a:moveTo>
                  <a:pt x="0" y="0"/>
                </a:moveTo>
                <a:lnTo>
                  <a:pt x="1871274" y="0"/>
                </a:lnTo>
                <a:lnTo>
                  <a:pt x="1871274" y="2014091"/>
                </a:lnTo>
                <a:lnTo>
                  <a:pt x="0" y="2014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5981" y="4292834"/>
            <a:ext cx="8321976" cy="3333693"/>
          </a:xfrm>
          <a:custGeom>
            <a:avLst/>
            <a:gdLst/>
            <a:ahLst/>
            <a:cxnLst/>
            <a:rect r="r" b="b" t="t" l="l"/>
            <a:pathLst>
              <a:path h="3333693" w="8321976">
                <a:moveTo>
                  <a:pt x="0" y="0"/>
                </a:moveTo>
                <a:lnTo>
                  <a:pt x="8321975" y="0"/>
                </a:lnTo>
                <a:lnTo>
                  <a:pt x="8321975" y="3333693"/>
                </a:lnTo>
                <a:lnTo>
                  <a:pt x="0" y="3333693"/>
                </a:lnTo>
                <a:lnTo>
                  <a:pt x="0" y="0"/>
                </a:lnTo>
                <a:close/>
              </a:path>
            </a:pathLst>
          </a:custGeom>
          <a:blipFill>
            <a:blip r:embed="rId8">
              <a:alphaModFix amt="78000"/>
            </a:blip>
            <a:stretch>
              <a:fillRect l="0" t="0" r="0" b="0"/>
            </a:stretch>
          </a:blipFill>
          <a:ln w="38100" cap="sq">
            <a:solidFill>
              <a:srgbClr val="FFFFFF">
                <a:alpha val="77647"/>
              </a:srgbClr>
            </a:solidFill>
            <a:prstDash val="solid"/>
            <a:miter/>
          </a:ln>
        </p:spPr>
      </p:sp>
      <p:pic>
        <p:nvPicPr>
          <p:cNvPr name="Picture 8" id="8"/>
          <p:cNvPicPr>
            <a:picLocks noChangeAspect="true"/>
          </p:cNvPicPr>
          <p:nvPr/>
        </p:nvPicPr>
        <p:blipFill>
          <a:blip r:embed="rId9"/>
          <a:srcRect l="0" t="0" r="0" b="0"/>
          <a:stretch>
            <a:fillRect/>
          </a:stretch>
        </p:blipFill>
        <p:spPr>
          <a:xfrm flipH="false" flipV="false" rot="6546032">
            <a:off x="7277842" y="7085306"/>
            <a:ext cx="1516515" cy="1539610"/>
          </a:xfrm>
          <a:prstGeom prst="rect">
            <a:avLst/>
          </a:prstGeom>
          <a:ln cap="sq">
            <a:noFill/>
            <a:prstDash val="solid"/>
          </a:ln>
        </p:spPr>
      </p:pic>
      <p:pic>
        <p:nvPicPr>
          <p:cNvPr name="Picture 9" id="9"/>
          <p:cNvPicPr>
            <a:picLocks noChangeAspect="true"/>
          </p:cNvPicPr>
          <p:nvPr/>
        </p:nvPicPr>
        <p:blipFill>
          <a:blip r:embed="rId9"/>
          <a:srcRect l="0" t="0" r="0" b="0"/>
          <a:stretch>
            <a:fillRect/>
          </a:stretch>
        </p:blipFill>
        <p:spPr>
          <a:xfrm flipH="false" flipV="false" rot="5545991">
            <a:off x="7934518" y="5985966"/>
            <a:ext cx="1949196" cy="1978879"/>
          </a:xfrm>
          <a:prstGeom prst="rect">
            <a:avLst/>
          </a:prstGeom>
        </p:spPr>
      </p:pic>
      <p:grpSp>
        <p:nvGrpSpPr>
          <p:cNvPr name="Group 10" id="10"/>
          <p:cNvGrpSpPr/>
          <p:nvPr/>
        </p:nvGrpSpPr>
        <p:grpSpPr>
          <a:xfrm rot="0">
            <a:off x="588419" y="7814041"/>
            <a:ext cx="6772091" cy="766241"/>
            <a:chOff x="0" y="0"/>
            <a:chExt cx="9029454" cy="1021654"/>
          </a:xfrm>
        </p:grpSpPr>
        <p:grpSp>
          <p:nvGrpSpPr>
            <p:cNvPr name="Group 11" id="11"/>
            <p:cNvGrpSpPr/>
            <p:nvPr/>
          </p:nvGrpSpPr>
          <p:grpSpPr>
            <a:xfrm rot="0">
              <a:off x="0" y="0"/>
              <a:ext cx="587042" cy="5870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3" id="13"/>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4" id="14"/>
            <p:cNvSpPr txBox="true"/>
            <p:nvPr/>
          </p:nvSpPr>
          <p:spPr>
            <a:xfrm rot="0">
              <a:off x="751121" y="7136"/>
              <a:ext cx="8278333"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szybsze czytanie z pamięci mniejszej ilości bitów</a:t>
              </a:r>
            </a:p>
          </p:txBody>
        </p:sp>
      </p:grpSp>
      <p:grpSp>
        <p:nvGrpSpPr>
          <p:cNvPr name="Group 15" id="15"/>
          <p:cNvGrpSpPr/>
          <p:nvPr/>
        </p:nvGrpSpPr>
        <p:grpSpPr>
          <a:xfrm rot="0">
            <a:off x="559631" y="8751731"/>
            <a:ext cx="6772091" cy="1156766"/>
            <a:chOff x="0" y="0"/>
            <a:chExt cx="9029454" cy="1542354"/>
          </a:xfrm>
        </p:grpSpPr>
        <p:grpSp>
          <p:nvGrpSpPr>
            <p:cNvPr name="Group 16" id="16"/>
            <p:cNvGrpSpPr/>
            <p:nvPr/>
          </p:nvGrpSpPr>
          <p:grpSpPr>
            <a:xfrm rot="0">
              <a:off x="0" y="0"/>
              <a:ext cx="587042" cy="58704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8" id="18"/>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9" id="19"/>
            <p:cNvSpPr txBox="true"/>
            <p:nvPr/>
          </p:nvSpPr>
          <p:spPr>
            <a:xfrm rot="0">
              <a:off x="751121" y="7136"/>
              <a:ext cx="8278333"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 trzeba wykonywać type-checking dla każdego kolejnego elementu</a:t>
              </a:r>
            </a:p>
          </p:txBody>
        </p:sp>
      </p:grpSp>
      <p:sp>
        <p:nvSpPr>
          <p:cNvPr name="Freeform 20" id="20"/>
          <p:cNvSpPr/>
          <p:nvPr/>
        </p:nvSpPr>
        <p:spPr>
          <a:xfrm flipH="false" flipV="false" rot="0">
            <a:off x="9543412" y="2727669"/>
            <a:ext cx="8339071" cy="3226426"/>
          </a:xfrm>
          <a:custGeom>
            <a:avLst/>
            <a:gdLst/>
            <a:ahLst/>
            <a:cxnLst/>
            <a:rect r="r" b="b" t="t" l="l"/>
            <a:pathLst>
              <a:path h="3226426" w="8339071">
                <a:moveTo>
                  <a:pt x="0" y="0"/>
                </a:moveTo>
                <a:lnTo>
                  <a:pt x="8339070" y="0"/>
                </a:lnTo>
                <a:lnTo>
                  <a:pt x="8339070" y="3226426"/>
                </a:lnTo>
                <a:lnTo>
                  <a:pt x="0" y="3226426"/>
                </a:lnTo>
                <a:lnTo>
                  <a:pt x="0" y="0"/>
                </a:lnTo>
                <a:close/>
              </a:path>
            </a:pathLst>
          </a:custGeom>
          <a:blipFill>
            <a:blip r:embed="rId10">
              <a:alphaModFix amt="86000"/>
            </a:blip>
            <a:stretch>
              <a:fillRect l="0" t="0" r="0" b="0"/>
            </a:stretch>
          </a:blipFill>
          <a:ln w="38100" cap="sq">
            <a:solidFill>
              <a:srgbClr val="FFFFFF">
                <a:alpha val="85882"/>
              </a:srgbClr>
            </a:solidFill>
            <a:prstDash val="solid"/>
            <a:miter/>
          </a:ln>
        </p:spPr>
      </p:sp>
      <p:sp>
        <p:nvSpPr>
          <p:cNvPr name="TextBox 21" id="21"/>
          <p:cNvSpPr txBox="true"/>
          <p:nvPr/>
        </p:nvSpPr>
        <p:spPr>
          <a:xfrm rot="0">
            <a:off x="1286216" y="268605"/>
            <a:ext cx="15973084"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Dlaczego NumPy zamiast List ?</a:t>
            </a:r>
          </a:p>
        </p:txBody>
      </p:sp>
      <p:sp>
        <p:nvSpPr>
          <p:cNvPr name="Freeform 22" id="22"/>
          <p:cNvSpPr/>
          <p:nvPr/>
        </p:nvSpPr>
        <p:spPr>
          <a:xfrm flipH="false" flipV="false" rot="-9699052">
            <a:off x="5650892" y="926831"/>
            <a:ext cx="1232228" cy="1326273"/>
          </a:xfrm>
          <a:custGeom>
            <a:avLst/>
            <a:gdLst/>
            <a:ahLst/>
            <a:cxnLst/>
            <a:rect r="r" b="b" t="t" l="l"/>
            <a:pathLst>
              <a:path h="1326273" w="1232228">
                <a:moveTo>
                  <a:pt x="0" y="0"/>
                </a:moveTo>
                <a:lnTo>
                  <a:pt x="1232228" y="0"/>
                </a:lnTo>
                <a:lnTo>
                  <a:pt x="1232228" y="1326273"/>
                </a:lnTo>
                <a:lnTo>
                  <a:pt x="0" y="1326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938487" y="3559409"/>
            <a:ext cx="2014379" cy="514350"/>
          </a:xfrm>
          <a:prstGeom prst="rect">
            <a:avLst/>
          </a:prstGeom>
        </p:spPr>
        <p:txBody>
          <a:bodyPr anchor="t" rtlCol="false" tIns="0" lIns="0" bIns="0" rIns="0">
            <a:spAutoFit/>
          </a:bodyPr>
          <a:lstStyle/>
          <a:p>
            <a:pPr algn="ctr">
              <a:lnSpc>
                <a:spcPts val="4200"/>
              </a:lnSpc>
            </a:pPr>
            <a:r>
              <a:rPr lang="en-US" sz="3000">
                <a:solidFill>
                  <a:srgbClr val="FFFFFF"/>
                </a:solidFill>
                <a:latin typeface="Open Sans Bold"/>
              </a:rPr>
              <a:t>Fixed Type</a:t>
            </a:r>
          </a:p>
        </p:txBody>
      </p:sp>
      <p:sp>
        <p:nvSpPr>
          <p:cNvPr name="TextBox 24" id="24"/>
          <p:cNvSpPr txBox="true"/>
          <p:nvPr/>
        </p:nvSpPr>
        <p:spPr>
          <a:xfrm rot="0">
            <a:off x="7360509" y="8775900"/>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5" id="25"/>
          <p:cNvSpPr txBox="true"/>
          <p:nvPr/>
        </p:nvSpPr>
        <p:spPr>
          <a:xfrm rot="0">
            <a:off x="9851580" y="6695469"/>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6" id="26"/>
          <p:cNvSpPr txBox="true"/>
          <p:nvPr/>
        </p:nvSpPr>
        <p:spPr>
          <a:xfrm rot="0">
            <a:off x="9272758" y="816562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7" id="27"/>
          <p:cNvSpPr txBox="true"/>
          <p:nvPr/>
        </p:nvSpPr>
        <p:spPr>
          <a:xfrm rot="0">
            <a:off x="8134813" y="7807486"/>
            <a:ext cx="1548606" cy="4057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8 bajtów</a:t>
            </a:r>
          </a:p>
        </p:txBody>
      </p:sp>
      <p:sp>
        <p:nvSpPr>
          <p:cNvPr name="TextBox 28" id="28"/>
          <p:cNvSpPr txBox="true"/>
          <p:nvPr/>
        </p:nvSpPr>
        <p:spPr>
          <a:xfrm rot="0">
            <a:off x="11067329" y="2108544"/>
            <a:ext cx="4473416" cy="5334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Contiguous Memory</a:t>
            </a:r>
          </a:p>
        </p:txBody>
      </p:sp>
      <p:sp>
        <p:nvSpPr>
          <p:cNvPr name="TextBox 29" id="29"/>
          <p:cNvSpPr txBox="true"/>
          <p:nvPr/>
        </p:nvSpPr>
        <p:spPr>
          <a:xfrm rot="0">
            <a:off x="899988" y="1462639"/>
            <a:ext cx="4455077" cy="1066800"/>
          </a:xfrm>
          <a:prstGeom prst="rect">
            <a:avLst/>
          </a:prstGeom>
        </p:spPr>
        <p:txBody>
          <a:bodyPr anchor="t" rtlCol="false" tIns="0" lIns="0" bIns="0" rIns="0">
            <a:spAutoFit/>
          </a:bodyPr>
          <a:lstStyle/>
          <a:p>
            <a:pPr algn="ctr">
              <a:lnSpc>
                <a:spcPts val="4200"/>
              </a:lnSpc>
            </a:pPr>
            <a:r>
              <a:rPr lang="en-US" sz="3000">
                <a:solidFill>
                  <a:srgbClr val="FFFFFF"/>
                </a:solidFill>
                <a:latin typeface="Emblema One"/>
              </a:rPr>
              <a:t>Implementacja w języku 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4709515" y="164870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2527043" y="2118334"/>
            <a:ext cx="6616957" cy="7028459"/>
          </a:xfrm>
          <a:custGeom>
            <a:avLst/>
            <a:gdLst/>
            <a:ahLst/>
            <a:cxnLst/>
            <a:rect r="r" b="b" t="t" l="l"/>
            <a:pathLst>
              <a:path h="7028459" w="6616957">
                <a:moveTo>
                  <a:pt x="0" y="0"/>
                </a:moveTo>
                <a:lnTo>
                  <a:pt x="6616957" y="0"/>
                </a:lnTo>
                <a:lnTo>
                  <a:pt x="6616957" y="7028459"/>
                </a:lnTo>
                <a:lnTo>
                  <a:pt x="0" y="702845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2982584">
            <a:off x="9042311" y="7238632"/>
            <a:ext cx="1475310" cy="416775"/>
          </a:xfrm>
          <a:custGeom>
            <a:avLst/>
            <a:gdLst/>
            <a:ahLst/>
            <a:cxnLst/>
            <a:rect r="r" b="b" t="t" l="l"/>
            <a:pathLst>
              <a:path h="416775" w="1475310">
                <a:moveTo>
                  <a:pt x="0" y="0"/>
                </a:moveTo>
                <a:lnTo>
                  <a:pt x="1475310" y="0"/>
                </a:lnTo>
                <a:lnTo>
                  <a:pt x="1475310" y="416775"/>
                </a:lnTo>
                <a:lnTo>
                  <a:pt x="0" y="416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67620" y="164707"/>
            <a:ext cx="16594611" cy="146494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operacje pomiędzy tablicami oraz liczbami</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864925" y="5584939"/>
            <a:ext cx="7908488" cy="1135697"/>
          </a:xfrm>
          <a:prstGeom prst="rect">
            <a:avLst/>
          </a:prstGeom>
        </p:spPr>
        <p:txBody>
          <a:bodyPr anchor="t" rtlCol="false" tIns="0" lIns="0" bIns="0" rIns="0">
            <a:spAutoFit/>
          </a:bodyPr>
          <a:lstStyle/>
          <a:p>
            <a:pPr>
              <a:lnSpc>
                <a:spcPts val="3055"/>
              </a:lnSpc>
            </a:pPr>
            <a:r>
              <a:rPr lang="en-US" sz="2182">
                <a:solidFill>
                  <a:srgbClr val="FFFFFF"/>
                </a:solidFill>
                <a:latin typeface="Emblema One"/>
              </a:rPr>
              <a:t>Podczas dokonywania operacji pomiędzy tablicami oraz liczbami, jest dokonywana osobno dla każdego elementu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4401220" y="6099955"/>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647921" y="9413168"/>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4026632" y="-2182573"/>
            <a:ext cx="4943405" cy="5723190"/>
          </a:xfrm>
          <a:custGeom>
            <a:avLst/>
            <a:gdLst/>
            <a:ahLst/>
            <a:cxnLst/>
            <a:rect r="r" b="b" t="t" l="l"/>
            <a:pathLst>
              <a:path h="5723190" w="4943405">
                <a:moveTo>
                  <a:pt x="0" y="0"/>
                </a:moveTo>
                <a:lnTo>
                  <a:pt x="4943406" y="0"/>
                </a:lnTo>
                <a:lnTo>
                  <a:pt x="4943406" y="5723190"/>
                </a:lnTo>
                <a:lnTo>
                  <a:pt x="0" y="5723190"/>
                </a:lnTo>
                <a:lnTo>
                  <a:pt x="0" y="0"/>
                </a:lnTo>
                <a:close/>
              </a:path>
            </a:pathLst>
          </a:custGeom>
          <a:blipFill>
            <a:blip r:embed="rId4"/>
            <a:stretch>
              <a:fillRect l="0" t="0" r="0" b="0"/>
            </a:stretch>
          </a:blipFill>
        </p:spPr>
      </p:sp>
      <p:sp>
        <p:nvSpPr>
          <p:cNvPr name="AutoShape 5" id="5"/>
          <p:cNvSpPr/>
          <p:nvPr/>
        </p:nvSpPr>
        <p:spPr>
          <a:xfrm>
            <a:off x="274329" y="1047750"/>
            <a:ext cx="1031082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2768394" y="1052681"/>
            <a:ext cx="2188369" cy="931896"/>
            <a:chOff x="0" y="0"/>
            <a:chExt cx="2917825" cy="1242528"/>
          </a:xfrm>
        </p:grpSpPr>
        <p:sp>
          <p:nvSpPr>
            <p:cNvPr name="AutoShape 7" id="7"/>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Standardowe</a:t>
              </a:r>
            </a:p>
          </p:txBody>
        </p:sp>
      </p:grpSp>
      <p:grpSp>
        <p:nvGrpSpPr>
          <p:cNvPr name="Group 9" id="9"/>
          <p:cNvGrpSpPr/>
          <p:nvPr/>
        </p:nvGrpSpPr>
        <p:grpSpPr>
          <a:xfrm rot="0">
            <a:off x="7654053" y="1095375"/>
            <a:ext cx="2188369" cy="931896"/>
            <a:chOff x="0" y="0"/>
            <a:chExt cx="2917825" cy="1242528"/>
          </a:xfrm>
        </p:grpSpPr>
        <p:sp>
          <p:nvSpPr>
            <p:cNvPr name="AutoShape 10" id="10"/>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1" id="11"/>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Boolean</a:t>
              </a:r>
            </a:p>
          </p:txBody>
        </p:sp>
      </p:grpSp>
      <p:sp>
        <p:nvSpPr>
          <p:cNvPr name="AutoShape 12" id="12"/>
          <p:cNvSpPr/>
          <p:nvPr/>
        </p:nvSpPr>
        <p:spPr>
          <a:xfrm flipH="true">
            <a:off x="3439858" y="1984576"/>
            <a:ext cx="441771" cy="124848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410255" y="3326968"/>
            <a:ext cx="6400432" cy="6703770"/>
          </a:xfrm>
          <a:custGeom>
            <a:avLst/>
            <a:gdLst/>
            <a:ahLst/>
            <a:cxnLst/>
            <a:rect r="r" b="b" t="t" l="l"/>
            <a:pathLst>
              <a:path h="6703770" w="6400432">
                <a:moveTo>
                  <a:pt x="0" y="0"/>
                </a:moveTo>
                <a:lnTo>
                  <a:pt x="6400432" y="0"/>
                </a:lnTo>
                <a:lnTo>
                  <a:pt x="6400432" y="6703770"/>
                </a:lnTo>
                <a:lnTo>
                  <a:pt x="0" y="6703770"/>
                </a:lnTo>
                <a:lnTo>
                  <a:pt x="0" y="0"/>
                </a:lnTo>
                <a:close/>
              </a:path>
            </a:pathLst>
          </a:custGeom>
          <a:blipFill>
            <a:blip r:embed="rId5"/>
            <a:stretch>
              <a:fillRect l="0" t="0" r="0" b="0"/>
            </a:stretch>
          </a:blipFill>
          <a:ln w="38100" cap="sq">
            <a:solidFill>
              <a:srgbClr val="FFFFFF"/>
            </a:solidFill>
            <a:prstDash val="solid"/>
            <a:miter/>
          </a:ln>
        </p:spPr>
      </p:sp>
      <p:sp>
        <p:nvSpPr>
          <p:cNvPr name="AutoShape 14" id="14"/>
          <p:cNvSpPr/>
          <p:nvPr/>
        </p:nvSpPr>
        <p:spPr>
          <a:xfrm>
            <a:off x="8767288" y="2027271"/>
            <a:ext cx="675161" cy="936814"/>
          </a:xfrm>
          <a:prstGeom prst="line">
            <a:avLst/>
          </a:prstGeom>
          <a:ln cap="flat" w="38100">
            <a:solidFill>
              <a:srgbClr val="FFFFFF"/>
            </a:solidFill>
            <a:prstDash val="solid"/>
            <a:headEnd type="none" len="sm" w="sm"/>
            <a:tailEnd type="triangle" len="med" w="lg"/>
          </a:ln>
        </p:spPr>
      </p:sp>
      <p:sp>
        <p:nvSpPr>
          <p:cNvPr name="Freeform 15" id="15"/>
          <p:cNvSpPr/>
          <p:nvPr/>
        </p:nvSpPr>
        <p:spPr>
          <a:xfrm flipH="false" flipV="false" rot="0">
            <a:off x="7874952" y="3115619"/>
            <a:ext cx="6269201" cy="6915119"/>
          </a:xfrm>
          <a:custGeom>
            <a:avLst/>
            <a:gdLst/>
            <a:ahLst/>
            <a:cxnLst/>
            <a:rect r="r" b="b" t="t" l="l"/>
            <a:pathLst>
              <a:path h="6915119" w="6269201">
                <a:moveTo>
                  <a:pt x="0" y="0"/>
                </a:moveTo>
                <a:lnTo>
                  <a:pt x="6269202" y="0"/>
                </a:lnTo>
                <a:lnTo>
                  <a:pt x="6269202" y="6915119"/>
                </a:lnTo>
                <a:lnTo>
                  <a:pt x="0" y="6915119"/>
                </a:lnTo>
                <a:lnTo>
                  <a:pt x="0" y="0"/>
                </a:lnTo>
                <a:close/>
              </a:path>
            </a:pathLst>
          </a:custGeom>
          <a:blipFill>
            <a:blip r:embed="rId6"/>
            <a:stretch>
              <a:fillRect l="0" t="0" r="0" b="0"/>
            </a:stretch>
          </a:blipFill>
          <a:ln w="38100" cap="sq">
            <a:solidFill>
              <a:srgbClr val="FFFFFF"/>
            </a:solidFill>
            <a:prstDash val="solid"/>
            <a:miter/>
          </a:ln>
        </p:spPr>
      </p:sp>
      <p:sp>
        <p:nvSpPr>
          <p:cNvPr name="TextBox 16" id="16"/>
          <p:cNvSpPr txBox="true"/>
          <p:nvPr/>
        </p:nvSpPr>
        <p:spPr>
          <a:xfrm rot="0">
            <a:off x="274329" y="275162"/>
            <a:ext cx="12222321"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pobieranie danych z ndarray</a:t>
            </a:r>
          </a:p>
        </p:txBody>
      </p:sp>
      <p:sp>
        <p:nvSpPr>
          <p:cNvPr name="AutoShape 17" id="17"/>
          <p:cNvSpPr/>
          <p:nvPr/>
        </p:nvSpPr>
        <p:spPr>
          <a:xfrm>
            <a:off x="15155153" y="5601048"/>
            <a:ext cx="3132847" cy="0"/>
          </a:xfrm>
          <a:prstGeom prst="line">
            <a:avLst/>
          </a:prstGeom>
          <a:ln cap="flat" w="38100">
            <a:solidFill>
              <a:srgbClr val="FFFFFF"/>
            </a:solidFill>
            <a:prstDash val="solid"/>
            <a:headEnd type="none" len="sm" w="sm"/>
            <a:tailEnd type="triangle" len="med" w="lg"/>
          </a:ln>
        </p:spPr>
      </p:sp>
      <p:sp>
        <p:nvSpPr>
          <p:cNvPr name="TextBox 18" id="18"/>
          <p:cNvSpPr txBox="true"/>
          <p:nvPr/>
        </p:nvSpPr>
        <p:spPr>
          <a:xfrm rot="0">
            <a:off x="15479723" y="5095875"/>
            <a:ext cx="2538095"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Fancy Indexing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8711039" y="129185"/>
            <a:ext cx="7112666" cy="10028631"/>
          </a:xfrm>
          <a:custGeom>
            <a:avLst/>
            <a:gdLst/>
            <a:ahLst/>
            <a:cxnLst/>
            <a:rect r="r" b="b" t="t" l="l"/>
            <a:pathLst>
              <a:path h="10028631" w="7112666">
                <a:moveTo>
                  <a:pt x="0" y="0"/>
                </a:moveTo>
                <a:lnTo>
                  <a:pt x="7112666" y="0"/>
                </a:lnTo>
                <a:lnTo>
                  <a:pt x="7112666" y="10028630"/>
                </a:lnTo>
                <a:lnTo>
                  <a:pt x="0" y="10028630"/>
                </a:lnTo>
                <a:lnTo>
                  <a:pt x="0" y="0"/>
                </a:lnTo>
                <a:close/>
              </a:path>
            </a:pathLst>
          </a:custGeom>
          <a:blipFill>
            <a:blip r:embed="rId4"/>
            <a:stretch>
              <a:fillRect l="0" t="0" r="0" b="0"/>
            </a:stretch>
          </a:blipFill>
          <a:ln w="38100" cap="sq">
            <a:solidFill>
              <a:srgbClr val="FFFFFF"/>
            </a:solidFill>
            <a:prstDash val="solid"/>
            <a:miter/>
          </a:ln>
        </p:spPr>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6" id="6"/>
          <p:cNvSpPr txBox="true"/>
          <p:nvPr/>
        </p:nvSpPr>
        <p:spPr>
          <a:xfrm rot="0">
            <a:off x="599546" y="382905"/>
            <a:ext cx="8111492"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Fancy indexing polega na wyciąganiu informacji z tablic poprzez zastosowanie tablic z wartościami Integer.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421864" y="8888664"/>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4140837" y="-2669381"/>
            <a:ext cx="5583018" cy="5338761"/>
          </a:xfrm>
          <a:custGeom>
            <a:avLst/>
            <a:gdLst/>
            <a:ahLst/>
            <a:cxnLst/>
            <a:rect r="r" b="b" t="t" l="l"/>
            <a:pathLst>
              <a:path h="5338761" w="5583018">
                <a:moveTo>
                  <a:pt x="0" y="0"/>
                </a:moveTo>
                <a:lnTo>
                  <a:pt x="5583018" y="0"/>
                </a:lnTo>
                <a:lnTo>
                  <a:pt x="5583018" y="5338762"/>
                </a:lnTo>
                <a:lnTo>
                  <a:pt x="0" y="5338762"/>
                </a:lnTo>
                <a:lnTo>
                  <a:pt x="0" y="0"/>
                </a:lnTo>
                <a:close/>
              </a:path>
            </a:pathLst>
          </a:custGeom>
          <a:blipFill>
            <a:blip r:embed="rId3"/>
            <a:stretch>
              <a:fillRect l="0" t="0" r="0" b="0"/>
            </a:stretch>
          </a:blipFill>
        </p:spPr>
      </p:sp>
      <p:sp>
        <p:nvSpPr>
          <p:cNvPr name="Freeform 4" id="4"/>
          <p:cNvSpPr/>
          <p:nvPr/>
        </p:nvSpPr>
        <p:spPr>
          <a:xfrm flipH="false" flipV="false" rot="1705580">
            <a:off x="-3912271" y="7238099"/>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1661069" y="255337"/>
            <a:ext cx="2895099" cy="2768439"/>
          </a:xfrm>
          <a:custGeom>
            <a:avLst/>
            <a:gdLst/>
            <a:ahLst/>
            <a:cxnLst/>
            <a:rect r="r" b="b" t="t" l="l"/>
            <a:pathLst>
              <a:path h="2768439" w="2895099">
                <a:moveTo>
                  <a:pt x="0" y="0"/>
                </a:moveTo>
                <a:lnTo>
                  <a:pt x="2895099" y="0"/>
                </a:lnTo>
                <a:lnTo>
                  <a:pt x="2895099" y="2768438"/>
                </a:lnTo>
                <a:lnTo>
                  <a:pt x="0" y="2768438"/>
                </a:lnTo>
                <a:lnTo>
                  <a:pt x="0" y="0"/>
                </a:lnTo>
                <a:close/>
              </a:path>
            </a:pathLst>
          </a:custGeom>
          <a:blipFill>
            <a:blip r:embed="rId3"/>
            <a:stretch>
              <a:fillRect l="0" t="0" r="0" b="0"/>
            </a:stretch>
          </a:blipFill>
        </p:spPr>
      </p:sp>
      <p:sp>
        <p:nvSpPr>
          <p:cNvPr name="AutoShape 6" id="6"/>
          <p:cNvSpPr/>
          <p:nvPr/>
        </p:nvSpPr>
        <p:spPr>
          <a:xfrm>
            <a:off x="1665085" y="1047750"/>
            <a:ext cx="10310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028700" y="3547330"/>
            <a:ext cx="7172277" cy="5635360"/>
          </a:xfrm>
          <a:custGeom>
            <a:avLst/>
            <a:gdLst/>
            <a:ahLst/>
            <a:cxnLst/>
            <a:rect r="r" b="b" t="t" l="l"/>
            <a:pathLst>
              <a:path h="5635360" w="7172277">
                <a:moveTo>
                  <a:pt x="0" y="0"/>
                </a:moveTo>
                <a:lnTo>
                  <a:pt x="7172277" y="0"/>
                </a:lnTo>
                <a:lnTo>
                  <a:pt x="7172277" y="5635360"/>
                </a:lnTo>
                <a:lnTo>
                  <a:pt x="0" y="5635360"/>
                </a:lnTo>
                <a:lnTo>
                  <a:pt x="0" y="0"/>
                </a:lnTo>
                <a:close/>
              </a:path>
            </a:pathLst>
          </a:custGeom>
          <a:blipFill>
            <a:blip r:embed="rId5"/>
            <a:stretch>
              <a:fillRect l="0" t="0" r="0" b="0"/>
            </a:stretch>
          </a:blipFill>
          <a:ln w="38100" cap="sq">
            <a:solidFill>
              <a:srgbClr val="FFFFFF"/>
            </a:solidFill>
            <a:prstDash val="solid"/>
            <a:miter/>
          </a:ln>
        </p:spPr>
      </p:sp>
      <p:sp>
        <p:nvSpPr>
          <p:cNvPr name="TextBox 8" id="8"/>
          <p:cNvSpPr txBox="true"/>
          <p:nvPr/>
        </p:nvSpPr>
        <p:spPr>
          <a:xfrm rot="0">
            <a:off x="1665085" y="147627"/>
            <a:ext cx="1254583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Element-wise operations</a:t>
            </a:r>
          </a:p>
        </p:txBody>
      </p:sp>
      <p:sp>
        <p:nvSpPr>
          <p:cNvPr name="TextBox 9" id="9"/>
          <p:cNvSpPr txBox="true"/>
          <p:nvPr/>
        </p:nvSpPr>
        <p:spPr>
          <a:xfrm rot="0">
            <a:off x="1665085" y="1181100"/>
            <a:ext cx="13270745" cy="20821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Funkcja uniwersalna, czyli ufunc, to funkcja, która wykonuje operacje element-wise na danych w ndarrays. Można sobie wyobrazić to jaki wskaźnik, który idzie po tablicy i wykonuje daną operacje na każdym kolejnym jej elemencie. Pozwala to na szybkie i wydajnie wykonywanie operacji na dużych zbiorach danych.</a:t>
            </a:r>
          </a:p>
        </p:txBody>
      </p:sp>
      <p:grpSp>
        <p:nvGrpSpPr>
          <p:cNvPr name="Group 10" id="10"/>
          <p:cNvGrpSpPr/>
          <p:nvPr/>
        </p:nvGrpSpPr>
        <p:grpSpPr>
          <a:xfrm rot="0">
            <a:off x="8830913" y="3547330"/>
            <a:ext cx="4311341" cy="5487984"/>
            <a:chOff x="0" y="0"/>
            <a:chExt cx="5748455" cy="7317311"/>
          </a:xfrm>
        </p:grpSpPr>
        <p:sp>
          <p:nvSpPr>
            <p:cNvPr name="AutoShape 11" id="11"/>
            <p:cNvSpPr/>
            <p:nvPr/>
          </p:nvSpPr>
          <p:spPr>
            <a:xfrm rot="0">
              <a:off x="0" y="0"/>
              <a:ext cx="5748455" cy="7317311"/>
            </a:xfrm>
            <a:prstGeom prst="rect">
              <a:avLst/>
            </a:prstGeom>
            <a:solidFill>
              <a:srgbClr val="4D1354"/>
            </a:solidFill>
          </p:spPr>
        </p:sp>
        <p:sp>
          <p:nvSpPr>
            <p:cNvPr name="TextBox 12" id="12"/>
            <p:cNvSpPr txBox="true"/>
            <p:nvPr/>
          </p:nvSpPr>
          <p:spPr>
            <a:xfrm rot="0">
              <a:off x="417449" y="896345"/>
              <a:ext cx="4903631" cy="43232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square</a:t>
              </a:r>
            </a:p>
            <a:p>
              <a:pPr marL="431801" indent="-215900" lvl="1">
                <a:lnSpc>
                  <a:spcPts val="2800"/>
                </a:lnSpc>
                <a:buFont typeface="Arial"/>
                <a:buChar char="•"/>
              </a:pPr>
              <a:r>
                <a:rPr lang="en-US" sz="2000">
                  <a:solidFill>
                    <a:srgbClr val="FFFFFF"/>
                  </a:solidFill>
                  <a:latin typeface="Emblema One"/>
                </a:rPr>
                <a:t>sign</a:t>
              </a:r>
            </a:p>
            <a:p>
              <a:pPr marL="431801" indent="-215900" lvl="1">
                <a:lnSpc>
                  <a:spcPts val="2800"/>
                </a:lnSpc>
                <a:buFont typeface="Arial"/>
                <a:buChar char="•"/>
              </a:pPr>
              <a:r>
                <a:rPr lang="en-US" sz="2000">
                  <a:solidFill>
                    <a:srgbClr val="FFFFFF"/>
                  </a:solidFill>
                  <a:latin typeface="Emblema One"/>
                </a:rPr>
                <a:t>ceil</a:t>
              </a:r>
            </a:p>
            <a:p>
              <a:pPr marL="431801" indent="-215900" lvl="1">
                <a:lnSpc>
                  <a:spcPts val="2800"/>
                </a:lnSpc>
                <a:buFont typeface="Arial"/>
                <a:buChar char="•"/>
              </a:pPr>
              <a:r>
                <a:rPr lang="en-US" sz="2000">
                  <a:solidFill>
                    <a:srgbClr val="FFFFFF"/>
                  </a:solidFill>
                  <a:latin typeface="Emblema One"/>
                </a:rPr>
                <a:t>floor</a:t>
              </a:r>
            </a:p>
            <a:p>
              <a:pPr marL="431801" indent="-215900" lvl="1">
                <a:lnSpc>
                  <a:spcPts val="2800"/>
                </a:lnSpc>
                <a:buFont typeface="Arial"/>
                <a:buChar char="•"/>
              </a:pPr>
              <a:r>
                <a:rPr lang="en-US" sz="2000">
                  <a:solidFill>
                    <a:srgbClr val="FFFFFF"/>
                  </a:solidFill>
                  <a:latin typeface="Emblema One"/>
                </a:rPr>
                <a:t>isnan</a:t>
              </a:r>
            </a:p>
            <a:p>
              <a:pPr marL="431801" indent="-215900" lvl="1">
                <a:lnSpc>
                  <a:spcPts val="2800"/>
                </a:lnSpc>
                <a:buFont typeface="Arial"/>
                <a:buChar char="•"/>
              </a:pPr>
              <a:r>
                <a:rPr lang="en-US" sz="2000">
                  <a:solidFill>
                    <a:srgbClr val="FFFFFF"/>
                  </a:solidFill>
                  <a:latin typeface="Emblema One"/>
                </a:rPr>
                <a:t>isfinite</a:t>
              </a:r>
            </a:p>
            <a:p>
              <a:pPr marL="431801" indent="-215900" lvl="1">
                <a:lnSpc>
                  <a:spcPts val="2800"/>
                </a:lnSpc>
                <a:buFont typeface="Arial"/>
                <a:buChar char="•"/>
              </a:pPr>
              <a:r>
                <a:rPr lang="en-US" sz="2000">
                  <a:solidFill>
                    <a:srgbClr val="FFFFFF"/>
                  </a:solidFill>
                  <a:latin typeface="Emblema One"/>
                </a:rPr>
                <a:t>cos, sin, tan</a:t>
              </a:r>
            </a:p>
            <a:p>
              <a:pPr marL="431801" indent="-215900" lvl="1">
                <a:lnSpc>
                  <a:spcPts val="2800"/>
                </a:lnSpc>
                <a:buFont typeface="Arial"/>
                <a:buChar char="•"/>
              </a:pPr>
              <a:r>
                <a:rPr lang="en-US" sz="2000">
                  <a:solidFill>
                    <a:srgbClr val="FFFFFF"/>
                  </a:solidFill>
                  <a:latin typeface="Emblema One"/>
                </a:rPr>
                <a:t>arcos, arcsin</a:t>
              </a:r>
            </a:p>
            <a:p>
              <a:pPr marL="431801" indent="-215900" lvl="1">
                <a:lnSpc>
                  <a:spcPts val="2800"/>
                </a:lnSpc>
                <a:buFont typeface="Arial"/>
                <a:buChar char="•"/>
              </a:pPr>
              <a:r>
                <a:rPr lang="en-US" sz="2000">
                  <a:solidFill>
                    <a:srgbClr val="FFFFFF"/>
                  </a:solidFill>
                  <a:latin typeface="Emblema One"/>
                </a:rPr>
                <a:t>logical_not</a:t>
              </a:r>
            </a:p>
          </p:txBody>
        </p:sp>
        <p:sp>
          <p:nvSpPr>
            <p:cNvPr name="TextBox 13" id="13"/>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UNARY UFUNC</a:t>
              </a:r>
            </a:p>
          </p:txBody>
        </p:sp>
      </p:grpSp>
      <p:grpSp>
        <p:nvGrpSpPr>
          <p:cNvPr name="Group 14" id="14"/>
          <p:cNvGrpSpPr/>
          <p:nvPr/>
        </p:nvGrpSpPr>
        <p:grpSpPr>
          <a:xfrm rot="0">
            <a:off x="13637685" y="3547330"/>
            <a:ext cx="4311341" cy="5468934"/>
            <a:chOff x="0" y="0"/>
            <a:chExt cx="5748455" cy="7291911"/>
          </a:xfrm>
        </p:grpSpPr>
        <p:sp>
          <p:nvSpPr>
            <p:cNvPr name="AutoShape 15" id="15"/>
            <p:cNvSpPr/>
            <p:nvPr/>
          </p:nvSpPr>
          <p:spPr>
            <a:xfrm rot="0">
              <a:off x="0" y="0"/>
              <a:ext cx="5748455" cy="7291911"/>
            </a:xfrm>
            <a:prstGeom prst="rect">
              <a:avLst/>
            </a:prstGeom>
            <a:solidFill>
              <a:srgbClr val="4D1354"/>
            </a:solidFill>
          </p:spPr>
        </p:sp>
        <p:sp>
          <p:nvSpPr>
            <p:cNvPr name="TextBox 16" id="16"/>
            <p:cNvSpPr txBox="true"/>
            <p:nvPr/>
          </p:nvSpPr>
          <p:spPr>
            <a:xfrm rot="0">
              <a:off x="417449" y="896345"/>
              <a:ext cx="4903631" cy="42978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Emblema One"/>
                </a:rPr>
                <a:t>substract</a:t>
              </a:r>
            </a:p>
            <a:p>
              <a:pPr marL="431801" indent="-215900" lvl="1">
                <a:lnSpc>
                  <a:spcPts val="2800"/>
                </a:lnSpc>
                <a:buFont typeface="Arial"/>
                <a:buChar char="•"/>
              </a:pPr>
              <a:r>
                <a:rPr lang="en-US" sz="2000">
                  <a:solidFill>
                    <a:srgbClr val="FFFFFF"/>
                  </a:solidFill>
                  <a:latin typeface="Emblema One"/>
                </a:rPr>
                <a:t>multiply</a:t>
              </a:r>
            </a:p>
            <a:p>
              <a:pPr marL="431801" indent="-215900" lvl="1">
                <a:lnSpc>
                  <a:spcPts val="2800"/>
                </a:lnSpc>
                <a:buFont typeface="Arial"/>
                <a:buChar char="•"/>
              </a:pPr>
              <a:r>
                <a:rPr lang="en-US" sz="2000">
                  <a:solidFill>
                    <a:srgbClr val="FFFFFF"/>
                  </a:solidFill>
                  <a:latin typeface="Emblema One"/>
                </a:rPr>
                <a:t>divide</a:t>
              </a:r>
            </a:p>
            <a:p>
              <a:pPr marL="431801" indent="-215900" lvl="1">
                <a:lnSpc>
                  <a:spcPts val="2800"/>
                </a:lnSpc>
                <a:buFont typeface="Arial"/>
                <a:buChar char="•"/>
              </a:pPr>
              <a:r>
                <a:rPr lang="en-US" sz="2000">
                  <a:solidFill>
                    <a:srgbClr val="FFFFFF"/>
                  </a:solidFill>
                  <a:latin typeface="Emblema One"/>
                </a:rPr>
                <a:t>maximum, minimum</a:t>
              </a:r>
            </a:p>
            <a:p>
              <a:pPr marL="431801" indent="-215900" lvl="1">
                <a:lnSpc>
                  <a:spcPts val="2800"/>
                </a:lnSpc>
                <a:buFont typeface="Arial"/>
                <a:buChar char="•"/>
              </a:pPr>
              <a:r>
                <a:rPr lang="en-US" sz="2000">
                  <a:solidFill>
                    <a:srgbClr val="FFFFFF"/>
                  </a:solidFill>
                  <a:latin typeface="Emblema One"/>
                </a:rPr>
                <a:t>mod</a:t>
              </a:r>
            </a:p>
            <a:p>
              <a:pPr marL="431801" indent="-215900" lvl="1">
                <a:lnSpc>
                  <a:spcPts val="2800"/>
                </a:lnSpc>
                <a:buFont typeface="Arial"/>
                <a:buChar char="•"/>
              </a:pPr>
              <a:r>
                <a:rPr lang="en-US" sz="2000">
                  <a:solidFill>
                    <a:srgbClr val="FFFFFF"/>
                  </a:solidFill>
                  <a:latin typeface="Emblema One"/>
                </a:rPr>
                <a:t>greater, greater_equal itp</a:t>
              </a:r>
            </a:p>
            <a:p>
              <a:pPr marL="431801" indent="-215900" lvl="1">
                <a:lnSpc>
                  <a:spcPts val="2800"/>
                </a:lnSpc>
                <a:buFont typeface="Arial"/>
                <a:buChar char="•"/>
              </a:pPr>
              <a:r>
                <a:rPr lang="en-US" sz="2000">
                  <a:solidFill>
                    <a:srgbClr val="FFFFFF"/>
                  </a:solidFill>
                  <a:latin typeface="Emblema One"/>
                </a:rPr>
                <a:t>logical_and, logical_or itp</a:t>
              </a:r>
            </a:p>
          </p:txBody>
        </p:sp>
        <p:sp>
          <p:nvSpPr>
            <p:cNvPr name="TextBox 17" id="17"/>
            <p:cNvSpPr txBox="true"/>
            <p:nvPr/>
          </p:nvSpPr>
          <p:spPr>
            <a:xfrm rot="0">
              <a:off x="427375" y="234252"/>
              <a:ext cx="4893704" cy="493818"/>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Emblema One"/>
                </a:rPr>
                <a:t>BINARY UFUNC</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6297396" y="8499354"/>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2475847" y="-1023641"/>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892148" y="5432497"/>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749865"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7015348" y="2747687"/>
            <a:ext cx="7075438" cy="7336284"/>
          </a:xfrm>
          <a:custGeom>
            <a:avLst/>
            <a:gdLst/>
            <a:ahLst/>
            <a:cxnLst/>
            <a:rect r="r" b="b" t="t" l="l"/>
            <a:pathLst>
              <a:path h="7336284" w="7075438">
                <a:moveTo>
                  <a:pt x="0" y="0"/>
                </a:moveTo>
                <a:lnTo>
                  <a:pt x="7075438" y="0"/>
                </a:lnTo>
                <a:lnTo>
                  <a:pt x="7075438" y="7336284"/>
                </a:lnTo>
                <a:lnTo>
                  <a:pt x="0" y="7336284"/>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749865" y="100294"/>
            <a:ext cx="8793798" cy="721995"/>
          </a:xfrm>
          <a:prstGeom prst="rect">
            <a:avLst/>
          </a:prstGeom>
        </p:spPr>
        <p:txBody>
          <a:bodyPr anchor="t" rtlCol="false" tIns="0" lIns="0" bIns="0" rIns="0">
            <a:spAutoFit/>
          </a:bodyPr>
          <a:lstStyle/>
          <a:p>
            <a:pPr algn="ctr">
              <a:lnSpc>
                <a:spcPts val="5880"/>
              </a:lnSpc>
            </a:pPr>
            <a:r>
              <a:rPr lang="en-US" sz="4200">
                <a:solidFill>
                  <a:srgbClr val="FFFFFF"/>
                </a:solidFill>
                <a:latin typeface="Emblema One"/>
              </a:rPr>
              <a:t>NumPy - logika warunkowa</a:t>
            </a:r>
          </a:p>
        </p:txBody>
      </p:sp>
      <p:sp>
        <p:nvSpPr>
          <p:cNvPr name="TextBox 8" id="8"/>
          <p:cNvSpPr txBox="true"/>
          <p:nvPr/>
        </p:nvSpPr>
        <p:spPr>
          <a:xfrm rot="0">
            <a:off x="2749865" y="1152525"/>
            <a:ext cx="6754625" cy="194437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Funkcja </a:t>
            </a:r>
            <a:r>
              <a:rPr lang="en-US" sz="2199">
                <a:solidFill>
                  <a:srgbClr val="38B6FF"/>
                </a:solidFill>
                <a:latin typeface="Emblema One"/>
              </a:rPr>
              <a:t>np.where()</a:t>
            </a:r>
            <a:r>
              <a:rPr lang="en-US" sz="2199">
                <a:solidFill>
                  <a:srgbClr val="FFFFFF"/>
                </a:solidFill>
                <a:latin typeface="Emblema One"/>
              </a:rPr>
              <a:t> w NumPy służy do wykonywania operacji watunkowych na tablicach. Pozwala ona na wybór elementów z dwóch różnych tablic na podstawie tabeli stanów</a:t>
            </a:r>
          </a:p>
        </p:txBody>
      </p:sp>
      <p:grpSp>
        <p:nvGrpSpPr>
          <p:cNvPr name="Group 9" id="9"/>
          <p:cNvGrpSpPr/>
          <p:nvPr/>
        </p:nvGrpSpPr>
        <p:grpSpPr>
          <a:xfrm rot="0">
            <a:off x="757322" y="3928546"/>
            <a:ext cx="6258026" cy="1115695"/>
            <a:chOff x="0" y="0"/>
            <a:chExt cx="8344035" cy="1487593"/>
          </a:xfrm>
        </p:grpSpPr>
        <p:pic>
          <p:nvPicPr>
            <p:cNvPr name="Picture 10" id="10"/>
            <p:cNvPicPr>
              <a:picLocks noChangeAspect="true"/>
            </p:cNvPicPr>
            <p:nvPr/>
          </p:nvPicPr>
          <p:blipFill>
            <a:blip r:embed="rId6"/>
            <a:srcRect l="0" t="0" r="0" b="0"/>
            <a:stretch>
              <a:fillRect/>
            </a:stretch>
          </p:blipFill>
          <p:spPr>
            <a:xfrm flipH="false" flipV="false" rot="0">
              <a:off x="6477366" y="561796"/>
              <a:ext cx="1866669" cy="364000"/>
            </a:xfrm>
            <a:prstGeom prst="rect">
              <a:avLst/>
            </a:prstGeom>
          </p:spPr>
        </p:pic>
        <p:sp>
          <p:nvSpPr>
            <p:cNvPr name="TextBox 11" id="11"/>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funkcji </a:t>
              </a:r>
              <a:r>
                <a:rPr lang="en-US" sz="2199">
                  <a:solidFill>
                    <a:srgbClr val="38B6FF"/>
                  </a:solidFill>
                  <a:latin typeface="Emblema One"/>
                </a:rPr>
                <a:t>np.where()</a:t>
              </a:r>
              <a:r>
                <a:rPr lang="en-US" sz="2199">
                  <a:solidFill>
                    <a:srgbClr val="FFFFFF"/>
                  </a:solidFill>
                  <a:latin typeface="Emblema One"/>
                </a:rPr>
                <a:t> jest równoznaczne z użyciem składni:</a:t>
              </a:r>
              <a:r>
                <a:rPr lang="en-US" sz="2199">
                  <a:solidFill>
                    <a:srgbClr val="38B6FF"/>
                  </a:solidFill>
                  <a:latin typeface="Emblema One"/>
                </a:rPr>
                <a:t> x if cond else 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5389339" y="-5586778"/>
            <a:ext cx="9366851" cy="8957051"/>
          </a:xfrm>
          <a:custGeom>
            <a:avLst/>
            <a:gdLst/>
            <a:ahLst/>
            <a:cxnLst/>
            <a:rect r="r" b="b" t="t" l="l"/>
            <a:pathLst>
              <a:path h="8957051" w="9366851">
                <a:moveTo>
                  <a:pt x="0" y="0"/>
                </a:moveTo>
                <a:lnTo>
                  <a:pt x="9366851" y="0"/>
                </a:lnTo>
                <a:lnTo>
                  <a:pt x="9366851" y="8957050"/>
                </a:lnTo>
                <a:lnTo>
                  <a:pt x="0" y="8957050"/>
                </a:lnTo>
                <a:lnTo>
                  <a:pt x="0" y="0"/>
                </a:lnTo>
                <a:close/>
              </a:path>
            </a:pathLst>
          </a:custGeom>
          <a:blipFill>
            <a:blip r:embed="rId2">
              <a:alphaModFix amt="52000"/>
            </a:blip>
            <a:stretch>
              <a:fillRect l="0" t="0" r="0" b="0"/>
            </a:stretch>
          </a:blipFill>
        </p:spPr>
      </p:sp>
      <p:sp>
        <p:nvSpPr>
          <p:cNvPr name="Freeform 3" id="3"/>
          <p:cNvSpPr/>
          <p:nvPr/>
        </p:nvSpPr>
        <p:spPr>
          <a:xfrm flipH="false" flipV="false" rot="-2715964">
            <a:off x="16654820" y="1816643"/>
            <a:ext cx="2207918" cy="2092002"/>
          </a:xfrm>
          <a:custGeom>
            <a:avLst/>
            <a:gdLst/>
            <a:ahLst/>
            <a:cxnLst/>
            <a:rect r="r" b="b" t="t" l="l"/>
            <a:pathLst>
              <a:path h="2092002" w="2207918">
                <a:moveTo>
                  <a:pt x="0" y="0"/>
                </a:moveTo>
                <a:lnTo>
                  <a:pt x="2207918" y="0"/>
                </a:lnTo>
                <a:lnTo>
                  <a:pt x="2207918"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AutoShape 5" id="5"/>
          <p:cNvSpPr/>
          <p:nvPr/>
        </p:nvSpPr>
        <p:spPr>
          <a:xfrm>
            <a:off x="148470"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51326" y="1342219"/>
            <a:ext cx="7794284" cy="5905242"/>
          </a:xfrm>
          <a:custGeom>
            <a:avLst/>
            <a:gdLst/>
            <a:ahLst/>
            <a:cxnLst/>
            <a:rect r="r" b="b" t="t" l="l"/>
            <a:pathLst>
              <a:path h="5905242" w="7794284">
                <a:moveTo>
                  <a:pt x="0" y="0"/>
                </a:moveTo>
                <a:lnTo>
                  <a:pt x="7794284" y="0"/>
                </a:lnTo>
                <a:lnTo>
                  <a:pt x="7794284" y="5905241"/>
                </a:lnTo>
                <a:lnTo>
                  <a:pt x="0" y="5905241"/>
                </a:lnTo>
                <a:lnTo>
                  <a:pt x="0" y="0"/>
                </a:lnTo>
                <a:close/>
              </a:path>
            </a:pathLst>
          </a:custGeom>
          <a:blipFill>
            <a:blip r:embed="rId4"/>
            <a:stretch>
              <a:fillRect l="0" t="0" r="0" b="0"/>
            </a:stretch>
          </a:blipFill>
          <a:ln w="38100" cap="sq">
            <a:solidFill>
              <a:srgbClr val="FFFFFF"/>
            </a:solidFill>
            <a:prstDash val="solid"/>
            <a:miter/>
          </a:ln>
        </p:spPr>
      </p:sp>
      <p:sp>
        <p:nvSpPr>
          <p:cNvPr name="TextBox 7" id="7"/>
          <p:cNvSpPr txBox="true"/>
          <p:nvPr/>
        </p:nvSpPr>
        <p:spPr>
          <a:xfrm rot="0">
            <a:off x="148470" y="84517"/>
            <a:ext cx="1771535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metody matematyczne oraz statystyczne</a:t>
            </a:r>
          </a:p>
        </p:txBody>
      </p:sp>
      <p:pic>
        <p:nvPicPr>
          <p:cNvPr name="Picture 8" id="8"/>
          <p:cNvPicPr>
            <a:picLocks noChangeAspect="true"/>
          </p:cNvPicPr>
          <p:nvPr/>
        </p:nvPicPr>
        <p:blipFill>
          <a:blip r:embed="rId5"/>
          <a:srcRect l="0" t="0" r="0" b="0"/>
          <a:stretch>
            <a:fillRect/>
          </a:stretch>
        </p:blipFill>
        <p:spPr>
          <a:xfrm flipH="false" flipV="false" rot="-10800000">
            <a:off x="8345610" y="5941323"/>
            <a:ext cx="1400002" cy="2730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10" id="10"/>
          <p:cNvGrpSpPr/>
          <p:nvPr/>
        </p:nvGrpSpPr>
        <p:grpSpPr>
          <a:xfrm rot="0">
            <a:off x="8345610" y="3736992"/>
            <a:ext cx="9106181" cy="725170"/>
            <a:chOff x="0" y="0"/>
            <a:chExt cx="12141574" cy="966893"/>
          </a:xfrm>
        </p:grpSpPr>
        <p:pic>
          <p:nvPicPr>
            <p:cNvPr name="Picture 11" id="11"/>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2" id="12"/>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wykonywać agregację wszystkich danych w tablicy</a:t>
              </a:r>
            </a:p>
          </p:txBody>
        </p:sp>
      </p:grpSp>
      <p:sp>
        <p:nvSpPr>
          <p:cNvPr name="TextBox 13" id="13"/>
          <p:cNvSpPr txBox="true"/>
          <p:nvPr/>
        </p:nvSpPr>
        <p:spPr>
          <a:xfrm rot="0">
            <a:off x="9891875" y="5804113"/>
            <a:ext cx="7559916"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lub możemy dokonywać agregacji wzdłuż osi (</a:t>
            </a:r>
            <a:r>
              <a:rPr lang="en-US" sz="2199">
                <a:solidFill>
                  <a:srgbClr val="38B6FF"/>
                </a:solidFill>
                <a:latin typeface="Emblema One"/>
              </a:rPr>
              <a:t>axis=1</a:t>
            </a:r>
            <a:r>
              <a:rPr lang="en-US" sz="2199">
                <a:solidFill>
                  <a:srgbClr val="FFFFFF"/>
                </a:solidFill>
                <a:latin typeface="Emblema One"/>
              </a:rPr>
              <a:t> - wzdłuż kolumn, </a:t>
            </a:r>
            <a:r>
              <a:rPr lang="en-US" sz="2199">
                <a:solidFill>
                  <a:srgbClr val="38B6FF"/>
                </a:solidFill>
                <a:latin typeface="Emblema One"/>
              </a:rPr>
              <a:t>axis=0</a:t>
            </a:r>
            <a:r>
              <a:rPr lang="en-US" sz="2199">
                <a:solidFill>
                  <a:srgbClr val="FFFFFF"/>
                </a:solidFill>
                <a:latin typeface="Emblema One"/>
              </a:rPr>
              <a:t> - wzdłuż wierszy)</a:t>
            </a:r>
          </a:p>
        </p:txBody>
      </p:sp>
      <p:sp>
        <p:nvSpPr>
          <p:cNvPr name="TextBox 14" id="14"/>
          <p:cNvSpPr txBox="true"/>
          <p:nvPr/>
        </p:nvSpPr>
        <p:spPr>
          <a:xfrm rot="0">
            <a:off x="553561" y="7514160"/>
            <a:ext cx="3151981" cy="201580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FFFFFF"/>
                </a:solidFill>
                <a:latin typeface="Emblema One"/>
              </a:rPr>
              <a:t>sum</a:t>
            </a:r>
          </a:p>
          <a:p>
            <a:pPr marL="474979" indent="-237490" lvl="1">
              <a:lnSpc>
                <a:spcPts val="3079"/>
              </a:lnSpc>
              <a:buFont typeface="Arial"/>
              <a:buChar char="•"/>
            </a:pPr>
            <a:r>
              <a:rPr lang="en-US" sz="2199">
                <a:solidFill>
                  <a:srgbClr val="FFFFFF"/>
                </a:solidFill>
                <a:latin typeface="Emblema One"/>
              </a:rPr>
              <a:t>mean</a:t>
            </a:r>
          </a:p>
          <a:p>
            <a:pPr marL="474979" indent="-237490" lvl="1">
              <a:lnSpc>
                <a:spcPts val="3079"/>
              </a:lnSpc>
              <a:buFont typeface="Arial"/>
              <a:buChar char="•"/>
            </a:pPr>
            <a:r>
              <a:rPr lang="en-US" sz="2199">
                <a:solidFill>
                  <a:srgbClr val="FFFFFF"/>
                </a:solidFill>
                <a:latin typeface="Emblema One"/>
              </a:rPr>
              <a:t>min, max</a:t>
            </a:r>
          </a:p>
          <a:p>
            <a:pPr marL="474979" indent="-237490" lvl="1">
              <a:lnSpc>
                <a:spcPts val="3079"/>
              </a:lnSpc>
              <a:buFont typeface="Arial"/>
              <a:buChar char="•"/>
            </a:pPr>
            <a:r>
              <a:rPr lang="en-US" sz="2199">
                <a:solidFill>
                  <a:srgbClr val="FFFFFF"/>
                </a:solidFill>
                <a:latin typeface="Emblema One"/>
              </a:rPr>
              <a:t>argmin, argmax</a:t>
            </a:r>
          </a:p>
          <a:p>
            <a:pPr marL="474979" indent="-237490" lvl="1">
              <a:lnSpc>
                <a:spcPts val="3079"/>
              </a:lnSpc>
              <a:buFont typeface="Arial"/>
              <a:buChar char="•"/>
            </a:pPr>
            <a:r>
              <a:rPr lang="en-US" sz="2199">
                <a:solidFill>
                  <a:srgbClr val="FFFFFF"/>
                </a:solidFill>
                <a:latin typeface="Emblema One"/>
              </a:rPr>
              <a:t>std, var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AutoShape 4" id="4"/>
          <p:cNvSpPr/>
          <p:nvPr/>
        </p:nvSpPr>
        <p:spPr>
          <a:xfrm>
            <a:off x="1567620" y="1009650"/>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567620" y="2310903"/>
            <a:ext cx="8003159" cy="7266757"/>
          </a:xfrm>
          <a:custGeom>
            <a:avLst/>
            <a:gdLst/>
            <a:ahLst/>
            <a:cxnLst/>
            <a:rect r="r" b="b" t="t" l="l"/>
            <a:pathLst>
              <a:path h="7266757" w="8003159">
                <a:moveTo>
                  <a:pt x="0" y="0"/>
                </a:moveTo>
                <a:lnTo>
                  <a:pt x="8003159" y="0"/>
                </a:lnTo>
                <a:lnTo>
                  <a:pt x="8003159" y="7266758"/>
                </a:lnTo>
                <a:lnTo>
                  <a:pt x="0" y="7266758"/>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1567620" y="116072"/>
            <a:ext cx="15844214"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sortowanie</a:t>
            </a:r>
          </a:p>
        </p:txBody>
      </p:sp>
      <p:sp>
        <p:nvSpPr>
          <p:cNvPr name="TextBox 7" id="7"/>
          <p:cNvSpPr txBox="true"/>
          <p:nvPr/>
        </p:nvSpPr>
        <p:spPr>
          <a:xfrm rot="0">
            <a:off x="1567620" y="1333638"/>
            <a:ext cx="7450521"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Tak samo jak listy w NumPy ndarray mogą być sortowane in-place</a:t>
            </a:r>
          </a:p>
        </p:txBody>
      </p:sp>
      <p:grpSp>
        <p:nvGrpSpPr>
          <p:cNvPr name="Group 8" id="8"/>
          <p:cNvGrpSpPr/>
          <p:nvPr/>
        </p:nvGrpSpPr>
        <p:grpSpPr>
          <a:xfrm rot="0">
            <a:off x="9465815" y="7460489"/>
            <a:ext cx="9106181" cy="725170"/>
            <a:chOff x="0" y="0"/>
            <a:chExt cx="12141574" cy="966893"/>
          </a:xfrm>
        </p:grpSpPr>
        <p:pic>
          <p:nvPicPr>
            <p:cNvPr name="Picture 9" id="9"/>
            <p:cNvPicPr>
              <a:picLocks noChangeAspect="true"/>
            </p:cNvPicPr>
            <p:nvPr/>
          </p:nvPicPr>
          <p:blipFill>
            <a:blip r:embed="rId5"/>
            <a:srcRect l="0" t="0" r="0" b="0"/>
            <a:stretch>
              <a:fillRect/>
            </a:stretch>
          </p:blipFill>
          <p:spPr>
            <a:xfrm flipH="false" flipV="false" rot="-10800000">
              <a:off x="0" y="379796"/>
              <a:ext cx="1866669" cy="364000"/>
            </a:xfrm>
            <a:prstGeom prst="rect">
              <a:avLst/>
            </a:prstGeom>
          </p:spPr>
        </p:pic>
        <p:sp>
          <p:nvSpPr>
            <p:cNvPr name="TextBox 10" id="10"/>
            <p:cNvSpPr txBox="true"/>
            <p:nvPr/>
          </p:nvSpPr>
          <p:spPr>
            <a:xfrm rot="0">
              <a:off x="2061686" y="-47625"/>
              <a:ext cx="10079888" cy="10145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możemy dokonywać sortowania danych w tablicach wzdłuż obu osi</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846566" y="7171898"/>
            <a:ext cx="2729129" cy="2585849"/>
          </a:xfrm>
          <a:custGeom>
            <a:avLst/>
            <a:gdLst/>
            <a:ahLst/>
            <a:cxnLst/>
            <a:rect r="r" b="b" t="t" l="l"/>
            <a:pathLst>
              <a:path h="2585849" w="2729129">
                <a:moveTo>
                  <a:pt x="0" y="0"/>
                </a:moveTo>
                <a:lnTo>
                  <a:pt x="2729129" y="0"/>
                </a:lnTo>
                <a:lnTo>
                  <a:pt x="2729129" y="2585849"/>
                </a:lnTo>
                <a:lnTo>
                  <a:pt x="0" y="2585849"/>
                </a:lnTo>
                <a:lnTo>
                  <a:pt x="0" y="0"/>
                </a:lnTo>
                <a:close/>
              </a:path>
            </a:pathLst>
          </a:custGeom>
          <a:blipFill>
            <a:blip r:embed="rId2"/>
            <a:stretch>
              <a:fillRect l="0" t="0" r="0" b="0"/>
            </a:stretch>
          </a:blipFill>
        </p:spPr>
      </p:sp>
      <p:sp>
        <p:nvSpPr>
          <p:cNvPr name="Freeform 3" id="3"/>
          <p:cNvSpPr/>
          <p:nvPr/>
        </p:nvSpPr>
        <p:spPr>
          <a:xfrm flipH="false" flipV="false" rot="-6185645">
            <a:off x="-3517281" y="60686"/>
            <a:ext cx="9901401" cy="8812247"/>
          </a:xfrm>
          <a:custGeom>
            <a:avLst/>
            <a:gdLst/>
            <a:ahLst/>
            <a:cxnLst/>
            <a:rect r="r" b="b" t="t" l="l"/>
            <a:pathLst>
              <a:path h="8812247" w="9901401">
                <a:moveTo>
                  <a:pt x="0" y="0"/>
                </a:moveTo>
                <a:lnTo>
                  <a:pt x="9901400" y="0"/>
                </a:lnTo>
                <a:lnTo>
                  <a:pt x="9901400" y="8812247"/>
                </a:lnTo>
                <a:lnTo>
                  <a:pt x="0" y="8812247"/>
                </a:lnTo>
                <a:lnTo>
                  <a:pt x="0" y="0"/>
                </a:lnTo>
                <a:close/>
              </a:path>
            </a:pathLst>
          </a:custGeom>
          <a:blipFill>
            <a:blip r:embed="rId3">
              <a:alphaModFix amt="56000"/>
            </a:blip>
            <a:stretch>
              <a:fillRect l="0" t="0" r="0" b="0"/>
            </a:stretch>
          </a:blipFill>
        </p:spPr>
      </p:sp>
      <p:sp>
        <p:nvSpPr>
          <p:cNvPr name="Freeform 4" id="4"/>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AutoShape 5" id="5"/>
          <p:cNvSpPr/>
          <p:nvPr/>
        </p:nvSpPr>
        <p:spPr>
          <a:xfrm>
            <a:off x="264176" y="1009650"/>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485574" y="3310496"/>
            <a:ext cx="7926518" cy="5154326"/>
          </a:xfrm>
          <a:custGeom>
            <a:avLst/>
            <a:gdLst/>
            <a:ahLst/>
            <a:cxnLst/>
            <a:rect r="r" b="b" t="t" l="l"/>
            <a:pathLst>
              <a:path h="5154326" w="7926518">
                <a:moveTo>
                  <a:pt x="0" y="0"/>
                </a:moveTo>
                <a:lnTo>
                  <a:pt x="7926518" y="0"/>
                </a:lnTo>
                <a:lnTo>
                  <a:pt x="7926518" y="5154326"/>
                </a:lnTo>
                <a:lnTo>
                  <a:pt x="0" y="5154326"/>
                </a:lnTo>
                <a:lnTo>
                  <a:pt x="0" y="0"/>
                </a:lnTo>
                <a:close/>
              </a:path>
            </a:pathLst>
          </a:custGeom>
          <a:blipFill>
            <a:blip r:embed="rId5"/>
            <a:stretch>
              <a:fillRect l="0" t="0" r="0" b="0"/>
            </a:stretch>
          </a:blipFill>
          <a:ln w="38100" cap="sq">
            <a:solidFill>
              <a:srgbClr val="FFFFFF"/>
            </a:solidFill>
            <a:prstDash val="solid"/>
            <a:miter/>
          </a:ln>
        </p:spPr>
      </p:sp>
      <p:sp>
        <p:nvSpPr>
          <p:cNvPr name="Freeform 7" id="7"/>
          <p:cNvSpPr/>
          <p:nvPr/>
        </p:nvSpPr>
        <p:spPr>
          <a:xfrm flipH="false" flipV="false" rot="0">
            <a:off x="10375061" y="3945273"/>
            <a:ext cx="6702865" cy="2396455"/>
          </a:xfrm>
          <a:custGeom>
            <a:avLst/>
            <a:gdLst/>
            <a:ahLst/>
            <a:cxnLst/>
            <a:rect r="r" b="b" t="t" l="l"/>
            <a:pathLst>
              <a:path h="2396455" w="6702865">
                <a:moveTo>
                  <a:pt x="0" y="0"/>
                </a:moveTo>
                <a:lnTo>
                  <a:pt x="6702865" y="0"/>
                </a:lnTo>
                <a:lnTo>
                  <a:pt x="6702865" y="2396454"/>
                </a:lnTo>
                <a:lnTo>
                  <a:pt x="0" y="2396454"/>
                </a:lnTo>
                <a:lnTo>
                  <a:pt x="0" y="0"/>
                </a:lnTo>
                <a:close/>
              </a:path>
            </a:pathLst>
          </a:custGeom>
          <a:blipFill>
            <a:blip r:embed="rId6"/>
            <a:stretch>
              <a:fillRect l="0" t="0" r="0" b="0"/>
            </a:stretch>
          </a:blipFill>
          <a:ln w="38100" cap="sq">
            <a:solidFill>
              <a:srgbClr val="FFFFFF"/>
            </a:solidFill>
            <a:prstDash val="solid"/>
            <a:miter/>
          </a:ln>
        </p:spPr>
      </p:sp>
      <p:sp>
        <p:nvSpPr>
          <p:cNvPr name="TextBox 8" id="8"/>
          <p:cNvSpPr txBox="true"/>
          <p:nvPr/>
        </p:nvSpPr>
        <p:spPr>
          <a:xfrm rot="0">
            <a:off x="264176" y="124937"/>
            <a:ext cx="16002500"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czytanie i zapisywanie do plików</a:t>
            </a:r>
          </a:p>
        </p:txBody>
      </p:sp>
      <p:sp>
        <p:nvSpPr>
          <p:cNvPr name="TextBox 9" id="9"/>
          <p:cNvSpPr txBox="true"/>
          <p:nvPr/>
        </p:nvSpPr>
        <p:spPr>
          <a:xfrm rot="0">
            <a:off x="359795" y="1610518"/>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Przechowywanie tablic na dysku w formie binarnej (</a:t>
            </a:r>
            <a:r>
              <a:rPr lang="en-US" sz="2400">
                <a:solidFill>
                  <a:srgbClr val="38B6FF"/>
                </a:solidFill>
                <a:latin typeface="Emblema One"/>
              </a:rPr>
              <a:t>np.save()</a:t>
            </a:r>
            <a:r>
              <a:rPr lang="en-US" sz="2400">
                <a:solidFill>
                  <a:srgbClr val="FFFFFF"/>
                </a:solidFill>
                <a:latin typeface="Emblema One"/>
              </a:rPr>
              <a:t> oraz </a:t>
            </a:r>
            <a:r>
              <a:rPr lang="en-US" sz="2400">
                <a:solidFill>
                  <a:srgbClr val="38B6FF"/>
                </a:solidFill>
                <a:latin typeface="Emblema One"/>
              </a:rPr>
              <a:t>np.load()</a:t>
            </a:r>
            <a:r>
              <a:rPr lang="en-US" sz="2400">
                <a:solidFill>
                  <a:srgbClr val="FFFFFF"/>
                </a:solidFill>
                <a:latin typeface="Emblema One"/>
              </a:rPr>
              <a:t> )</a:t>
            </a:r>
          </a:p>
        </p:txBody>
      </p:sp>
      <p:sp>
        <p:nvSpPr>
          <p:cNvPr name="TextBox 10" id="10"/>
          <p:cNvSpPr txBox="true"/>
          <p:nvPr/>
        </p:nvSpPr>
        <p:spPr>
          <a:xfrm rot="0">
            <a:off x="9985911" y="2047481"/>
            <a:ext cx="6918577" cy="126301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Emblema One"/>
              </a:rPr>
              <a:t>Wczytywanie danych z plików tekstowych (</a:t>
            </a:r>
            <a:r>
              <a:rPr lang="en-US" sz="2400">
                <a:solidFill>
                  <a:srgbClr val="38B6FF"/>
                </a:solidFill>
                <a:latin typeface="Emblema One"/>
              </a:rPr>
              <a:t>np.savetxt()</a:t>
            </a:r>
            <a:r>
              <a:rPr lang="en-US" sz="2400">
                <a:solidFill>
                  <a:srgbClr val="FFFFFF"/>
                </a:solidFill>
                <a:latin typeface="Emblema One"/>
              </a:rPr>
              <a:t> oraz </a:t>
            </a:r>
            <a:r>
              <a:rPr lang="en-US" sz="2400">
                <a:solidFill>
                  <a:srgbClr val="38B6FF"/>
                </a:solidFill>
                <a:latin typeface="Emblema One"/>
              </a:rPr>
              <a:t>np.loadtxt()</a:t>
            </a:r>
            <a:r>
              <a:rPr lang="en-US" sz="2400">
                <a:solidFill>
                  <a:srgbClr val="FFFFFF"/>
                </a:solidFill>
                <a:latin typeface="Emblema One"/>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Freeform 3" id="3"/>
          <p:cNvSpPr/>
          <p:nvPr/>
        </p:nvSpPr>
        <p:spPr>
          <a:xfrm flipH="false" flipV="false" rot="0">
            <a:off x="12720395" y="1433875"/>
            <a:ext cx="5469956" cy="5469956"/>
          </a:xfrm>
          <a:custGeom>
            <a:avLst/>
            <a:gdLst/>
            <a:ahLst/>
            <a:cxnLst/>
            <a:rect r="r" b="b" t="t" l="l"/>
            <a:pathLst>
              <a:path h="5469956" w="5469956">
                <a:moveTo>
                  <a:pt x="0" y="0"/>
                </a:moveTo>
                <a:lnTo>
                  <a:pt x="5469956" y="0"/>
                </a:lnTo>
                <a:lnTo>
                  <a:pt x="5469956" y="5469956"/>
                </a:lnTo>
                <a:lnTo>
                  <a:pt x="0" y="5469956"/>
                </a:lnTo>
                <a:lnTo>
                  <a:pt x="0" y="0"/>
                </a:lnTo>
                <a:close/>
              </a:path>
            </a:pathLst>
          </a:custGeom>
          <a:blipFill>
            <a:blip r:embed="rId3"/>
            <a:stretch>
              <a:fillRect l="-2850" t="-5700" r="-285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AutoShape 6" id="6"/>
          <p:cNvSpPr/>
          <p:nvPr/>
        </p:nvSpPr>
        <p:spPr>
          <a:xfrm>
            <a:off x="314517" y="1019175"/>
            <a:ext cx="11978021"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0" y="107932"/>
            <a:ext cx="17083501" cy="721995"/>
          </a:xfrm>
          <a:prstGeom prst="rect">
            <a:avLst/>
          </a:prstGeom>
        </p:spPr>
        <p:txBody>
          <a:bodyPr anchor="t" rtlCol="false" tIns="0" lIns="0" bIns="0" rIns="0">
            <a:spAutoFit/>
          </a:bodyPr>
          <a:lstStyle/>
          <a:p>
            <a:pPr algn="ctr">
              <a:lnSpc>
                <a:spcPts val="5880"/>
              </a:lnSpc>
              <a:spcBef>
                <a:spcPct val="0"/>
              </a:spcBef>
            </a:pPr>
            <a:r>
              <a:rPr lang="en-US" sz="4200">
                <a:solidFill>
                  <a:srgbClr val="FFFFFF"/>
                </a:solidFill>
                <a:latin typeface="Emblema One"/>
              </a:rPr>
              <a:t>Dane jako integralną częścią współczesnego świata.</a:t>
            </a:r>
          </a:p>
        </p:txBody>
      </p:sp>
      <p:sp>
        <p:nvSpPr>
          <p:cNvPr name="TextBox 8" id="8"/>
          <p:cNvSpPr txBox="true"/>
          <p:nvPr/>
        </p:nvSpPr>
        <p:spPr>
          <a:xfrm rot="0">
            <a:off x="252441" y="1386250"/>
            <a:ext cx="12040098" cy="1944370"/>
          </a:xfrm>
          <a:prstGeom prst="rect">
            <a:avLst/>
          </a:prstGeom>
        </p:spPr>
        <p:txBody>
          <a:bodyPr anchor="t" rtlCol="false" tIns="0" lIns="0" bIns="0" rIns="0">
            <a:spAutoFit/>
          </a:bodyPr>
          <a:lstStyle/>
          <a:p>
            <a:pPr algn="just">
              <a:lnSpc>
                <a:spcPts val="3079"/>
              </a:lnSpc>
              <a:spcBef>
                <a:spcPct val="0"/>
              </a:spcBef>
            </a:pPr>
            <a:r>
              <a:rPr lang="en-US" sz="2199">
                <a:solidFill>
                  <a:srgbClr val="FFFFFF"/>
                </a:solidFill>
                <a:latin typeface="Emblema One"/>
              </a:rPr>
              <a:t>Dane odgrywają kluczową rolę w dzisiejszej branży IT, ponieważ użytkownicy internetu generują ogromne ilości danych codziennie. Każda interakcja online tworzy nowe informacje, które są gromadzone i analizowane, co może prowadzić do identyfikacji wzorców i dostarczenia cennych informacji.</a:t>
            </a:r>
          </a:p>
        </p:txBody>
      </p:sp>
      <p:sp>
        <p:nvSpPr>
          <p:cNvPr name="TextBox 9" id="9"/>
          <p:cNvSpPr txBox="true"/>
          <p:nvPr/>
        </p:nvSpPr>
        <p:spPr>
          <a:xfrm rot="0">
            <a:off x="252441" y="3549677"/>
            <a:ext cx="10115239" cy="1553845"/>
          </a:xfrm>
          <a:prstGeom prst="rect">
            <a:avLst/>
          </a:prstGeom>
        </p:spPr>
        <p:txBody>
          <a:bodyPr anchor="t" rtlCol="false" tIns="0" lIns="0" bIns="0" rIns="0">
            <a:spAutoFit/>
          </a:bodyPr>
          <a:lstStyle/>
          <a:p>
            <a:pPr>
              <a:lnSpc>
                <a:spcPts val="3079"/>
              </a:lnSpc>
              <a:spcBef>
                <a:spcPct val="0"/>
              </a:spcBef>
            </a:pPr>
            <a:r>
              <a:rPr lang="en-US" sz="2199">
                <a:solidFill>
                  <a:srgbClr val="FFFFFF"/>
                </a:solidFill>
                <a:latin typeface="Emblema One"/>
              </a:rPr>
              <a:t>Współczesne zbiory danych</a:t>
            </a:r>
            <a:r>
              <a:rPr lang="en-US" sz="2199">
                <a:solidFill>
                  <a:srgbClr val="FFFFFF"/>
                </a:solidFill>
                <a:latin typeface="Emblema One"/>
              </a:rPr>
              <a:t>, ze względu na swoją skalę, zostały określone mianem BIG DATA. Charakteryzują się one ogromnymi rozmiarami i złożonością, co wymaga zastosowania nowoczesnych technologii do ich analizy.</a:t>
            </a:r>
          </a:p>
        </p:txBody>
      </p:sp>
      <p:sp>
        <p:nvSpPr>
          <p:cNvPr name="TextBox 10" id="10"/>
          <p:cNvSpPr txBox="true"/>
          <p:nvPr/>
        </p:nvSpPr>
        <p:spPr>
          <a:xfrm rot="0">
            <a:off x="0" y="7684475"/>
            <a:ext cx="18288000" cy="1109345"/>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Emblema One"/>
              </a:rPr>
              <a:t>Właśnie w tym aspekcie pracy w zebranymi danymi przydatna staje się Data Science.</a:t>
            </a:r>
          </a:p>
        </p:txBody>
      </p:sp>
      <p:sp>
        <p:nvSpPr>
          <p:cNvPr name="AutoShape 11" id="11"/>
          <p:cNvSpPr/>
          <p:nvPr/>
        </p:nvSpPr>
        <p:spPr>
          <a:xfrm>
            <a:off x="7366134" y="5537938"/>
            <a:ext cx="1156567" cy="2003233"/>
          </a:xfrm>
          <a:prstGeom prst="line">
            <a:avLst/>
          </a:prstGeom>
          <a:ln cap="flat" w="38100">
            <a:solidFill>
              <a:srgbClr val="FFFFFF"/>
            </a:solidFill>
            <a:prstDash val="solid"/>
            <a:headEnd type="none" len="sm" w="sm"/>
            <a:tailEnd type="triangle" len="med" w="lg"/>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alphaModFix amt="80000"/>
            </a:blip>
            <a:stretch>
              <a:fillRect l="0" t="0" r="0" b="0"/>
            </a:stretch>
          </a:blipFill>
        </p:spPr>
      </p:sp>
      <p:sp>
        <p:nvSpPr>
          <p:cNvPr name="AutoShape 4" id="4"/>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359461" y="1094407"/>
            <a:ext cx="6959476" cy="8740968"/>
          </a:xfrm>
          <a:custGeom>
            <a:avLst/>
            <a:gdLst/>
            <a:ahLst/>
            <a:cxnLst/>
            <a:rect r="r" b="b" t="t" l="l"/>
            <a:pathLst>
              <a:path h="8740968" w="6959476">
                <a:moveTo>
                  <a:pt x="0" y="0"/>
                </a:moveTo>
                <a:lnTo>
                  <a:pt x="6959476" y="0"/>
                </a:lnTo>
                <a:lnTo>
                  <a:pt x="6959476" y="8740969"/>
                </a:lnTo>
                <a:lnTo>
                  <a:pt x="0" y="8740969"/>
                </a:lnTo>
                <a:lnTo>
                  <a:pt x="0" y="0"/>
                </a:lnTo>
                <a:close/>
              </a:path>
            </a:pathLst>
          </a:custGeom>
          <a:blipFill>
            <a:blip r:embed="rId4"/>
            <a:stretch>
              <a:fillRect l="0" t="0" r="0" b="0"/>
            </a:stretch>
          </a:blipFill>
          <a:ln w="38100" cap="sq">
            <a:solidFill>
              <a:srgbClr val="FFFFFF"/>
            </a:solidFill>
            <a:prstDash val="solid"/>
            <a:miter/>
          </a:ln>
        </p:spPr>
      </p:sp>
      <p:sp>
        <p:nvSpPr>
          <p:cNvPr name="Freeform 6" id="6"/>
          <p:cNvSpPr/>
          <p:nvPr/>
        </p:nvSpPr>
        <p:spPr>
          <a:xfrm flipH="false" flipV="false" rot="0">
            <a:off x="8948098" y="7065380"/>
            <a:ext cx="8311202" cy="2578655"/>
          </a:xfrm>
          <a:custGeom>
            <a:avLst/>
            <a:gdLst/>
            <a:ahLst/>
            <a:cxnLst/>
            <a:rect r="r" b="b" t="t" l="l"/>
            <a:pathLst>
              <a:path h="2578655" w="8311202">
                <a:moveTo>
                  <a:pt x="0" y="0"/>
                </a:moveTo>
                <a:lnTo>
                  <a:pt x="8311202" y="0"/>
                </a:lnTo>
                <a:lnTo>
                  <a:pt x="8311202" y="2578655"/>
                </a:lnTo>
                <a:lnTo>
                  <a:pt x="0" y="2578655"/>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87337" y="94042"/>
            <a:ext cx="17776617" cy="679450"/>
          </a:xfrm>
          <a:prstGeom prst="rect">
            <a:avLst/>
          </a:prstGeom>
        </p:spPr>
        <p:txBody>
          <a:bodyPr anchor="t" rtlCol="false" tIns="0" lIns="0" bIns="0" rIns="0">
            <a:spAutoFit/>
          </a:bodyPr>
          <a:lstStyle/>
          <a:p>
            <a:pPr>
              <a:lnSpc>
                <a:spcPts val="5599"/>
              </a:lnSpc>
            </a:pPr>
            <a:r>
              <a:rPr lang="en-US" sz="3999">
                <a:solidFill>
                  <a:srgbClr val="FFFFFF"/>
                </a:solidFill>
                <a:latin typeface="Emblema One"/>
              </a:rPr>
              <a:t>NumPy - algebra liniowa oraz generator liczb losowych</a:t>
            </a:r>
          </a:p>
        </p:txBody>
      </p:sp>
      <p:sp>
        <p:nvSpPr>
          <p:cNvPr name="TextBox 8" id="8"/>
          <p:cNvSpPr txBox="true"/>
          <p:nvPr/>
        </p:nvSpPr>
        <p:spPr>
          <a:xfrm rot="0">
            <a:off x="7575620" y="1056307"/>
            <a:ext cx="5859610" cy="3520251"/>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algebraiczny </a:t>
            </a:r>
            <a:r>
              <a:rPr lang="en-US" sz="1977">
                <a:solidFill>
                  <a:srgbClr val="38B6FF"/>
                </a:solidFill>
                <a:latin typeface="Emblema One"/>
              </a:rPr>
              <a:t>np.linalg </a:t>
            </a:r>
            <a:r>
              <a:rPr lang="en-US" sz="1977">
                <a:solidFill>
                  <a:srgbClr val="FFFFFF"/>
                </a:solidFill>
                <a:latin typeface="Emblema One"/>
              </a:rPr>
              <a:t>oferuje różne metody do stosowania algebry liniowej na tablicach. Dzięki jego wykorzystaniu można znaleźć:</a:t>
            </a:r>
          </a:p>
          <a:p>
            <a:pPr marL="427027" indent="-213513" lvl="1">
              <a:lnSpc>
                <a:spcPts val="2769"/>
              </a:lnSpc>
              <a:buFont typeface="Arial"/>
              <a:buChar char="•"/>
            </a:pPr>
            <a:r>
              <a:rPr lang="en-US" sz="1977">
                <a:solidFill>
                  <a:srgbClr val="FFFFFF"/>
                </a:solidFill>
                <a:latin typeface="Emblema One"/>
              </a:rPr>
              <a:t>rząd macierzy</a:t>
            </a:r>
          </a:p>
          <a:p>
            <a:pPr marL="427027" indent="-213513" lvl="1">
              <a:lnSpc>
                <a:spcPts val="2769"/>
              </a:lnSpc>
              <a:buFont typeface="Arial"/>
              <a:buChar char="•"/>
            </a:pPr>
            <a:r>
              <a:rPr lang="en-US" sz="1977">
                <a:solidFill>
                  <a:srgbClr val="FFFFFF"/>
                </a:solidFill>
                <a:latin typeface="Emblema One"/>
              </a:rPr>
              <a:t>wyznacznik macierzy</a:t>
            </a:r>
          </a:p>
          <a:p>
            <a:pPr marL="427027" indent="-213513" lvl="1">
              <a:lnSpc>
                <a:spcPts val="2769"/>
              </a:lnSpc>
              <a:buFont typeface="Arial"/>
              <a:buChar char="•"/>
            </a:pPr>
            <a:r>
              <a:rPr lang="en-US" sz="1977">
                <a:solidFill>
                  <a:srgbClr val="FFFFFF"/>
                </a:solidFill>
                <a:latin typeface="Emblema One"/>
              </a:rPr>
              <a:t>iloczyn skalarny</a:t>
            </a:r>
          </a:p>
          <a:p>
            <a:pPr marL="427027" indent="-213513" lvl="1">
              <a:lnSpc>
                <a:spcPts val="2769"/>
              </a:lnSpc>
              <a:buFont typeface="Arial"/>
              <a:buChar char="•"/>
            </a:pPr>
            <a:r>
              <a:rPr lang="en-US" sz="1977">
                <a:solidFill>
                  <a:srgbClr val="FFFFFF"/>
                </a:solidFill>
                <a:latin typeface="Emblema One"/>
              </a:rPr>
              <a:t>rozwiązywać równania liniowego z wykorzystaniem macierzy</a:t>
            </a:r>
          </a:p>
          <a:p>
            <a:pPr marL="427027" indent="-213513" lvl="1">
              <a:lnSpc>
                <a:spcPts val="2769"/>
              </a:lnSpc>
              <a:buFont typeface="Arial"/>
              <a:buChar char="•"/>
            </a:pPr>
            <a:r>
              <a:rPr lang="en-US" sz="1977">
                <a:solidFill>
                  <a:srgbClr val="FFFFFF"/>
                </a:solidFill>
                <a:latin typeface="Emblema One"/>
              </a:rPr>
              <a:t>itp</a:t>
            </a:r>
          </a:p>
        </p:txBody>
      </p:sp>
      <p:sp>
        <p:nvSpPr>
          <p:cNvPr name="TextBox 9" id="9"/>
          <p:cNvSpPr txBox="true"/>
          <p:nvPr/>
        </p:nvSpPr>
        <p:spPr>
          <a:xfrm rot="0">
            <a:off x="10505425" y="4681334"/>
            <a:ext cx="5859610" cy="2060197"/>
          </a:xfrm>
          <a:prstGeom prst="rect">
            <a:avLst/>
          </a:prstGeom>
        </p:spPr>
        <p:txBody>
          <a:bodyPr anchor="t" rtlCol="false" tIns="0" lIns="0" bIns="0" rIns="0">
            <a:spAutoFit/>
          </a:bodyPr>
          <a:lstStyle/>
          <a:p>
            <a:pPr>
              <a:lnSpc>
                <a:spcPts val="2769"/>
              </a:lnSpc>
            </a:pPr>
            <a:r>
              <a:rPr lang="en-US" sz="1977">
                <a:solidFill>
                  <a:srgbClr val="FFFFFF"/>
                </a:solidFill>
                <a:latin typeface="Emblema One"/>
              </a:rPr>
              <a:t>Moduł random w NumPy uzupełnia wbudowany w Python-a moduł random o funkcje do efektywnego generowania całych tablic próbek wykorzystując różne rozkłady prawdopodobieństwa.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953584" y="-5400116"/>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78000"/>
            </a:blip>
            <a:stretch>
              <a:fillRect l="0" t="0" r="0" b="0"/>
            </a:stretch>
          </a:blipFill>
        </p:spPr>
      </p:sp>
      <p:sp>
        <p:nvSpPr>
          <p:cNvPr name="Freeform 3" id="3"/>
          <p:cNvSpPr/>
          <p:nvPr/>
        </p:nvSpPr>
        <p:spPr>
          <a:xfrm flipH="false" flipV="false" rot="-2715964">
            <a:off x="16702153" y="2321965"/>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alphaModFix amt="80000"/>
            </a:blip>
            <a:stretch>
              <a:fillRect l="0" t="0" r="0" b="0"/>
            </a:stretch>
          </a:blipFill>
        </p:spPr>
      </p:sp>
      <p:sp>
        <p:nvSpPr>
          <p:cNvPr name="Freeform 5" id="5"/>
          <p:cNvSpPr/>
          <p:nvPr/>
        </p:nvSpPr>
        <p:spPr>
          <a:xfrm flipH="false" flipV="false" rot="0">
            <a:off x="6317917" y="1028700"/>
            <a:ext cx="5799139" cy="8878992"/>
          </a:xfrm>
          <a:custGeom>
            <a:avLst/>
            <a:gdLst/>
            <a:ahLst/>
            <a:cxnLst/>
            <a:rect r="r" b="b" t="t" l="l"/>
            <a:pathLst>
              <a:path h="8878992" w="5799139">
                <a:moveTo>
                  <a:pt x="0" y="0"/>
                </a:moveTo>
                <a:lnTo>
                  <a:pt x="5799138" y="0"/>
                </a:lnTo>
                <a:lnTo>
                  <a:pt x="5799138" y="8878992"/>
                </a:lnTo>
                <a:lnTo>
                  <a:pt x="0" y="8878992"/>
                </a:lnTo>
                <a:lnTo>
                  <a:pt x="0" y="0"/>
                </a:lnTo>
                <a:close/>
              </a:path>
            </a:pathLst>
          </a:custGeom>
          <a:blipFill>
            <a:blip r:embed="rId4"/>
            <a:stretch>
              <a:fillRect l="0" t="0" r="0" b="0"/>
            </a:stretch>
          </a:blipFill>
          <a:ln w="38100" cap="sq">
            <a:solidFill>
              <a:srgbClr val="FFFFFF"/>
            </a:solidFill>
            <a:prstDash val="solid"/>
            <a:miter/>
          </a:ln>
        </p:spPr>
      </p:sp>
      <p:sp>
        <p:nvSpPr>
          <p:cNvPr name="TextBox 6" id="6"/>
          <p:cNvSpPr txBox="true"/>
          <p:nvPr/>
        </p:nvSpPr>
        <p:spPr>
          <a:xfrm rot="0">
            <a:off x="231600" y="131849"/>
            <a:ext cx="11885455"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reshaping</a:t>
            </a:r>
          </a:p>
        </p:txBody>
      </p:sp>
      <p:sp>
        <p:nvSpPr>
          <p:cNvPr name="AutoShape 7" id="7"/>
          <p:cNvSpPr/>
          <p:nvPr/>
        </p:nvSpPr>
        <p:spPr>
          <a:xfrm>
            <a:off x="287337" y="932482"/>
            <a:ext cx="10310820"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287337" y="5364301"/>
            <a:ext cx="6030579" cy="1115695"/>
            <a:chOff x="0" y="0"/>
            <a:chExt cx="8040773" cy="1487593"/>
          </a:xfrm>
        </p:grpSpPr>
        <p:pic>
          <p:nvPicPr>
            <p:cNvPr name="Picture 9" id="9"/>
            <p:cNvPicPr>
              <a:picLocks noChangeAspect="true"/>
            </p:cNvPicPr>
            <p:nvPr/>
          </p:nvPicPr>
          <p:blipFill>
            <a:blip r:embed="rId5"/>
            <a:srcRect l="0" t="0" r="0" b="0"/>
            <a:stretch>
              <a:fillRect/>
            </a:stretch>
          </p:blipFill>
          <p:spPr>
            <a:xfrm flipH="false" flipV="false" rot="0">
              <a:off x="6174103" y="561796"/>
              <a:ext cx="1866669" cy="364000"/>
            </a:xfrm>
            <a:prstGeom prst="rect">
              <a:avLst/>
            </a:prstGeom>
          </p:spPr>
        </p:pic>
        <p:sp>
          <p:nvSpPr>
            <p:cNvPr name="TextBox 10" id="10"/>
            <p:cNvSpPr txBox="true"/>
            <p:nvPr/>
          </p:nvSpPr>
          <p:spPr>
            <a:xfrm rot="0">
              <a:off x="0" y="-47625"/>
              <a:ext cx="6715862"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ravel()</a:t>
              </a:r>
              <a:r>
                <a:rPr lang="en-US" sz="2199">
                  <a:solidFill>
                    <a:srgbClr val="FFFFFF"/>
                  </a:solidFill>
                  <a:latin typeface="Emblema One"/>
                </a:rPr>
                <a:t> nie powoduje powstanie kopii tablicy</a:t>
              </a:r>
            </a:p>
          </p:txBody>
        </p:sp>
      </p:grpSp>
      <p:grpSp>
        <p:nvGrpSpPr>
          <p:cNvPr name="Group 11" id="11"/>
          <p:cNvGrpSpPr/>
          <p:nvPr/>
        </p:nvGrpSpPr>
        <p:grpSpPr>
          <a:xfrm rot="0">
            <a:off x="12117055" y="7155934"/>
            <a:ext cx="5874311" cy="1115695"/>
            <a:chOff x="0" y="0"/>
            <a:chExt cx="7832414" cy="1487593"/>
          </a:xfrm>
        </p:grpSpPr>
        <p:pic>
          <p:nvPicPr>
            <p:cNvPr name="Picture 12" id="12"/>
            <p:cNvPicPr>
              <a:picLocks noChangeAspect="true"/>
            </p:cNvPicPr>
            <p:nvPr/>
          </p:nvPicPr>
          <p:blipFill>
            <a:blip r:embed="rId5"/>
            <a:srcRect l="0" t="0" r="0" b="0"/>
            <a:stretch>
              <a:fillRect/>
            </a:stretch>
          </p:blipFill>
          <p:spPr>
            <a:xfrm flipH="false" flipV="false" rot="-10800000">
              <a:off x="0" y="561796"/>
              <a:ext cx="1866669" cy="364000"/>
            </a:xfrm>
            <a:prstGeom prst="rect">
              <a:avLst/>
            </a:prstGeom>
          </p:spPr>
        </p:pic>
        <p:sp>
          <p:nvSpPr>
            <p:cNvPr name="TextBox 13" id="13"/>
            <p:cNvSpPr txBox="true"/>
            <p:nvPr/>
          </p:nvSpPr>
          <p:spPr>
            <a:xfrm rot="0">
              <a:off x="1896757" y="-47625"/>
              <a:ext cx="5935657" cy="15352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Użycie metody </a:t>
              </a:r>
              <a:r>
                <a:rPr lang="en-US" sz="2199">
                  <a:solidFill>
                    <a:srgbClr val="38B6FF"/>
                  </a:solidFill>
                  <a:latin typeface="Emblema One"/>
                </a:rPr>
                <a:t>flatten() </a:t>
              </a:r>
              <a:r>
                <a:rPr lang="en-US" sz="2199">
                  <a:solidFill>
                    <a:srgbClr val="FFFFFF"/>
                  </a:solidFill>
                  <a:latin typeface="Emblema One"/>
                </a:rPr>
                <a:t>powoduje powstanie kopii tablicy</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1550025" y="4941571"/>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5131878" y="-19545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4616339" y="7316210"/>
            <a:ext cx="5693252" cy="5444172"/>
          </a:xfrm>
          <a:custGeom>
            <a:avLst/>
            <a:gdLst/>
            <a:ahLst/>
            <a:cxnLst/>
            <a:rect r="r" b="b" t="t" l="l"/>
            <a:pathLst>
              <a:path h="5444172" w="5693252">
                <a:moveTo>
                  <a:pt x="0" y="0"/>
                </a:moveTo>
                <a:lnTo>
                  <a:pt x="5693252" y="0"/>
                </a:lnTo>
                <a:lnTo>
                  <a:pt x="5693252" y="5444172"/>
                </a:lnTo>
                <a:lnTo>
                  <a:pt x="0" y="5444172"/>
                </a:lnTo>
                <a:lnTo>
                  <a:pt x="0" y="0"/>
                </a:lnTo>
                <a:close/>
              </a:path>
            </a:pathLst>
          </a:custGeom>
          <a:blipFill>
            <a:blip r:embed="rId4"/>
            <a:stretch>
              <a:fillRect l="0" t="0" r="0" b="0"/>
            </a:stretch>
          </a:blipFill>
        </p:spPr>
      </p:sp>
      <p:sp>
        <p:nvSpPr>
          <p:cNvPr name="AutoShape 5" id="5"/>
          <p:cNvSpPr/>
          <p:nvPr/>
        </p:nvSpPr>
        <p:spPr>
          <a:xfrm>
            <a:off x="287337" y="932482"/>
            <a:ext cx="1031082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5911550" y="1028700"/>
            <a:ext cx="6464901" cy="9009596"/>
          </a:xfrm>
          <a:custGeom>
            <a:avLst/>
            <a:gdLst/>
            <a:ahLst/>
            <a:cxnLst/>
            <a:rect r="r" b="b" t="t" l="l"/>
            <a:pathLst>
              <a:path h="9009596" w="6464901">
                <a:moveTo>
                  <a:pt x="0" y="0"/>
                </a:moveTo>
                <a:lnTo>
                  <a:pt x="6464900" y="0"/>
                </a:lnTo>
                <a:lnTo>
                  <a:pt x="6464900" y="9009596"/>
                </a:lnTo>
                <a:lnTo>
                  <a:pt x="0" y="9009596"/>
                </a:lnTo>
                <a:lnTo>
                  <a:pt x="0" y="0"/>
                </a:lnTo>
                <a:close/>
              </a:path>
            </a:pathLst>
          </a:custGeom>
          <a:blipFill>
            <a:blip r:embed="rId5"/>
            <a:stretch>
              <a:fillRect l="0" t="0" r="0" b="0"/>
            </a:stretch>
          </a:blipFill>
          <a:ln w="38100" cap="sq">
            <a:solidFill>
              <a:srgbClr val="FFFFFF"/>
            </a:solidFill>
            <a:prstDash val="solid"/>
            <a:miter/>
          </a:ln>
        </p:spPr>
      </p:sp>
      <p:sp>
        <p:nvSpPr>
          <p:cNvPr name="TextBox 7" id="7"/>
          <p:cNvSpPr txBox="true"/>
          <p:nvPr/>
        </p:nvSpPr>
        <p:spPr>
          <a:xfrm rot="0">
            <a:off x="236663" y="124842"/>
            <a:ext cx="15561711"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łączenie oraz dzielenie tablic</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291056" y="1009650"/>
            <a:ext cx="10310820"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4436196" y="1028700"/>
            <a:ext cx="2425032" cy="931896"/>
            <a:chOff x="0" y="0"/>
            <a:chExt cx="3233376" cy="1242528"/>
          </a:xfrm>
        </p:grpSpPr>
        <p:sp>
          <p:nvSpPr>
            <p:cNvPr name="AutoShape 6" id="6"/>
            <p:cNvSpPr/>
            <p:nvPr/>
          </p:nvSpPr>
          <p:spPr>
            <a:xfrm>
              <a:off x="1616688" y="0"/>
              <a:ext cx="0" cy="758234"/>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748709"/>
              <a:ext cx="3233376"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Custom ufunc</a:t>
              </a:r>
            </a:p>
          </p:txBody>
        </p:sp>
      </p:grpSp>
      <p:grpSp>
        <p:nvGrpSpPr>
          <p:cNvPr name="Group 8" id="8"/>
          <p:cNvGrpSpPr/>
          <p:nvPr/>
        </p:nvGrpSpPr>
        <p:grpSpPr>
          <a:xfrm rot="0">
            <a:off x="9421137" y="1071394"/>
            <a:ext cx="2188369" cy="931896"/>
            <a:chOff x="0" y="0"/>
            <a:chExt cx="2917825" cy="1242528"/>
          </a:xfrm>
        </p:grpSpPr>
        <p:sp>
          <p:nvSpPr>
            <p:cNvPr name="AutoShape 9" id="9"/>
            <p:cNvSpPr/>
            <p:nvPr/>
          </p:nvSpPr>
          <p:spPr>
            <a:xfrm>
              <a:off x="1458912" y="0"/>
              <a:ext cx="0" cy="758234"/>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0" y="748709"/>
              <a:ext cx="2917825"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indirect sort</a:t>
              </a:r>
            </a:p>
          </p:txBody>
        </p:sp>
      </p:grpSp>
      <p:sp>
        <p:nvSpPr>
          <p:cNvPr name="AutoShape 11" id="11"/>
          <p:cNvSpPr/>
          <p:nvPr/>
        </p:nvSpPr>
        <p:spPr>
          <a:xfrm flipH="true">
            <a:off x="5206941" y="1960596"/>
            <a:ext cx="441771" cy="1248484"/>
          </a:xfrm>
          <a:prstGeom prst="line">
            <a:avLst/>
          </a:prstGeom>
          <a:ln cap="flat" w="38100">
            <a:solidFill>
              <a:srgbClr val="FFFFFF"/>
            </a:solidFill>
            <a:prstDash val="solid"/>
            <a:headEnd type="none" len="sm" w="sm"/>
            <a:tailEnd type="triangle" len="med" w="lg"/>
          </a:ln>
        </p:spPr>
      </p:sp>
      <p:sp>
        <p:nvSpPr>
          <p:cNvPr name="AutoShape 12" id="12"/>
          <p:cNvSpPr/>
          <p:nvPr/>
        </p:nvSpPr>
        <p:spPr>
          <a:xfrm>
            <a:off x="10534371" y="2003290"/>
            <a:ext cx="675161" cy="936814"/>
          </a:xfrm>
          <a:prstGeom prst="line">
            <a:avLst/>
          </a:prstGeom>
          <a:ln cap="flat" w="38100">
            <a:solidFill>
              <a:srgbClr val="FFFFFF"/>
            </a:solidFill>
            <a:prstDash val="solid"/>
            <a:headEnd type="none" len="sm" w="sm"/>
            <a:tailEnd type="triangle" len="med" w="lg"/>
          </a:ln>
        </p:spPr>
      </p:sp>
      <p:sp>
        <p:nvSpPr>
          <p:cNvPr name="Freeform 13" id="13"/>
          <p:cNvSpPr/>
          <p:nvPr/>
        </p:nvSpPr>
        <p:spPr>
          <a:xfrm flipH="false" flipV="false" rot="0">
            <a:off x="194414" y="4829600"/>
            <a:ext cx="8390404" cy="5214681"/>
          </a:xfrm>
          <a:custGeom>
            <a:avLst/>
            <a:gdLst/>
            <a:ahLst/>
            <a:cxnLst/>
            <a:rect r="r" b="b" t="t" l="l"/>
            <a:pathLst>
              <a:path h="5214681" w="8390404">
                <a:moveTo>
                  <a:pt x="0" y="0"/>
                </a:moveTo>
                <a:lnTo>
                  <a:pt x="8390404" y="0"/>
                </a:lnTo>
                <a:lnTo>
                  <a:pt x="8390404" y="5214681"/>
                </a:lnTo>
                <a:lnTo>
                  <a:pt x="0" y="5214681"/>
                </a:lnTo>
                <a:lnTo>
                  <a:pt x="0" y="0"/>
                </a:lnTo>
                <a:close/>
              </a:path>
            </a:pathLst>
          </a:custGeom>
          <a:blipFill>
            <a:blip r:embed="rId4"/>
            <a:stretch>
              <a:fillRect l="0" t="0" r="0" b="0"/>
            </a:stretch>
          </a:blipFill>
          <a:ln w="38100" cap="sq">
            <a:solidFill>
              <a:srgbClr val="FFFFFF"/>
            </a:solidFill>
            <a:prstDash val="solid"/>
            <a:miter/>
          </a:ln>
        </p:spPr>
      </p:sp>
      <p:sp>
        <p:nvSpPr>
          <p:cNvPr name="Freeform 14" id="14"/>
          <p:cNvSpPr/>
          <p:nvPr/>
        </p:nvSpPr>
        <p:spPr>
          <a:xfrm flipH="false" flipV="false" rot="0">
            <a:off x="10982193" y="4302891"/>
            <a:ext cx="6482215" cy="5741390"/>
          </a:xfrm>
          <a:custGeom>
            <a:avLst/>
            <a:gdLst/>
            <a:ahLst/>
            <a:cxnLst/>
            <a:rect r="r" b="b" t="t" l="l"/>
            <a:pathLst>
              <a:path h="5741390" w="6482215">
                <a:moveTo>
                  <a:pt x="0" y="0"/>
                </a:moveTo>
                <a:lnTo>
                  <a:pt x="6482215" y="0"/>
                </a:lnTo>
                <a:lnTo>
                  <a:pt x="6482215" y="5741390"/>
                </a:lnTo>
                <a:lnTo>
                  <a:pt x="0" y="5741390"/>
                </a:lnTo>
                <a:lnTo>
                  <a:pt x="0" y="0"/>
                </a:lnTo>
                <a:close/>
              </a:path>
            </a:pathLst>
          </a:custGeom>
          <a:blipFill>
            <a:blip r:embed="rId5"/>
            <a:stretch>
              <a:fillRect l="0" t="0" r="0" b="0"/>
            </a:stretch>
          </a:blipFill>
          <a:ln w="38100" cap="sq">
            <a:solidFill>
              <a:srgbClr val="FFFFFF"/>
            </a:solidFill>
            <a:prstDash val="solid"/>
            <a:miter/>
          </a:ln>
        </p:spPr>
      </p:sp>
      <p:sp>
        <p:nvSpPr>
          <p:cNvPr name="TextBox 15" id="15"/>
          <p:cNvSpPr txBox="true"/>
          <p:nvPr/>
        </p:nvSpPr>
        <p:spPr>
          <a:xfrm rot="0">
            <a:off x="291056" y="191437"/>
            <a:ext cx="17586728"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NumPy - customowe ufunc oraz indirect sort</a:t>
            </a:r>
          </a:p>
        </p:txBody>
      </p:sp>
      <p:sp>
        <p:nvSpPr>
          <p:cNvPr name="TextBox 16" id="16"/>
          <p:cNvSpPr txBox="true"/>
          <p:nvPr/>
        </p:nvSpPr>
        <p:spPr>
          <a:xfrm rot="0">
            <a:off x="489103" y="3161454"/>
            <a:ext cx="8095715" cy="15538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np.frompyfunc</a:t>
            </a:r>
            <a:r>
              <a:rPr lang="en-US" sz="2199">
                <a:solidFill>
                  <a:srgbClr val="FFFFFF"/>
                </a:solidFill>
                <a:latin typeface="Emblema One"/>
              </a:rPr>
              <a:t> akceptuje jako argumenty nazwę funkcji, liczbę argumentów wejściowych oraz liczbę argumentów zwracanych przez funkcję.</a:t>
            </a:r>
          </a:p>
        </p:txBody>
      </p:sp>
      <p:sp>
        <p:nvSpPr>
          <p:cNvPr name="TextBox 17" id="17"/>
          <p:cNvSpPr txBox="true"/>
          <p:nvPr/>
        </p:nvSpPr>
        <p:spPr>
          <a:xfrm rot="0">
            <a:off x="10186958" y="3071960"/>
            <a:ext cx="8101042" cy="116332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Chcąc posortować dane na podstawie jednej tablicy lub wielu tablicy. Służą do tego funkcje </a:t>
            </a:r>
            <a:r>
              <a:rPr lang="en-US" sz="2199">
                <a:solidFill>
                  <a:srgbClr val="38B6FF"/>
                </a:solidFill>
                <a:latin typeface="Emblema One"/>
              </a:rPr>
              <a:t>np.argsort()</a:t>
            </a:r>
            <a:r>
              <a:rPr lang="en-US" sz="2199">
                <a:solidFill>
                  <a:srgbClr val="FFFFFF"/>
                </a:solidFill>
                <a:latin typeface="Emblema One"/>
              </a:rPr>
              <a:t> oraz </a:t>
            </a:r>
            <a:r>
              <a:rPr lang="en-US" sz="2199">
                <a:solidFill>
                  <a:srgbClr val="38B6FF"/>
                </a:solidFill>
                <a:latin typeface="Emblema One"/>
              </a:rPr>
              <a:t>np.lexsort()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FF914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4007945" y="3067009"/>
            <a:ext cx="10272111" cy="4152982"/>
          </a:xfrm>
          <a:custGeom>
            <a:avLst/>
            <a:gdLst/>
            <a:ahLst/>
            <a:cxnLst/>
            <a:rect r="r" b="b" t="t" l="l"/>
            <a:pathLst>
              <a:path h="4152982" w="10272111">
                <a:moveTo>
                  <a:pt x="0" y="0"/>
                </a:moveTo>
                <a:lnTo>
                  <a:pt x="10272110" y="0"/>
                </a:lnTo>
                <a:lnTo>
                  <a:pt x="10272110" y="4152982"/>
                </a:lnTo>
                <a:lnTo>
                  <a:pt x="0" y="4152982"/>
                </a:lnTo>
                <a:lnTo>
                  <a:pt x="0" y="0"/>
                </a:lnTo>
                <a:close/>
              </a:path>
            </a:pathLst>
          </a:custGeom>
          <a:blipFill>
            <a:blip r:embed="rId5"/>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6522" y="205734"/>
            <a:ext cx="16465276" cy="562102"/>
          </a:xfrm>
          <a:prstGeom prst="rect">
            <a:avLst/>
          </a:prstGeom>
        </p:spPr>
        <p:txBody>
          <a:bodyPr anchor="t" rtlCol="false" tIns="0" lIns="0" bIns="0" rIns="0">
            <a:spAutoFit/>
          </a:bodyPr>
          <a:lstStyle/>
          <a:p>
            <a:pPr>
              <a:lnSpc>
                <a:spcPts val="4484"/>
              </a:lnSpc>
            </a:pPr>
            <a:r>
              <a:rPr lang="en-US" sz="3800">
                <a:solidFill>
                  <a:srgbClr val="FFFFFF"/>
                </a:solidFill>
                <a:latin typeface="Emblema One"/>
              </a:rPr>
              <a:t>Pandas - wprowadzenie oraz instalacja</a:t>
            </a:r>
          </a:p>
        </p:txBody>
      </p:sp>
      <p:sp>
        <p:nvSpPr>
          <p:cNvPr name="TextBox 7" id="7"/>
          <p:cNvSpPr txBox="true"/>
          <p:nvPr/>
        </p:nvSpPr>
        <p:spPr>
          <a:xfrm rot="0">
            <a:off x="583769" y="1250820"/>
            <a:ext cx="12576534" cy="233489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Pandas jest to biblioteka Python-a umożliwiające efektywną analizę danych poprzez wysokopoziomowe struktury danych i narzędzia do manipulacji nimi. Została zaprojektowana do współpracy z NumPy, co ułatwia pracę z danymi numerycznymi. Dzięki pandas użytkownicy mogą łatwo wczytywać, przetwarzać i analizować dane, a także generować raporty oraz wizualizacje.</a:t>
            </a:r>
          </a:p>
        </p:txBody>
      </p:sp>
      <p:sp>
        <p:nvSpPr>
          <p:cNvPr name="TextBox 8" id="8"/>
          <p:cNvSpPr txBox="true"/>
          <p:nvPr/>
        </p:nvSpPr>
        <p:spPr>
          <a:xfrm rot="0">
            <a:off x="9299193" y="4275528"/>
            <a:ext cx="7960107" cy="4441825"/>
          </a:xfrm>
          <a:prstGeom prst="rect">
            <a:avLst/>
          </a:prstGeom>
        </p:spPr>
        <p:txBody>
          <a:bodyPr anchor="t" rtlCol="false" tIns="0" lIns="0" bIns="0" rIns="0">
            <a:spAutoFit/>
          </a:bodyPr>
          <a:lstStyle/>
          <a:p>
            <a:pPr>
              <a:lnSpc>
                <a:spcPts val="3499"/>
              </a:lnSpc>
            </a:pP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pandas</a:t>
            </a:r>
          </a:p>
          <a:p>
            <a:pPr marL="539749" indent="-269875" lvl="1">
              <a:lnSpc>
                <a:spcPts val="3499"/>
              </a:lnSpc>
              <a:buFont typeface="Arial"/>
              <a:buChar char="•"/>
            </a:pPr>
            <a:r>
              <a:rPr lang="en-US" sz="2499">
                <a:solidFill>
                  <a:srgbClr val="FFFFFF"/>
                </a:solidFill>
                <a:latin typeface="Emblema One"/>
              </a:rPr>
              <a:t>Przyjęło się importować bibliotekę Pandas w poniższy sposób:</a:t>
            </a:r>
          </a:p>
          <a:p>
            <a:pPr marL="1079499" indent="-359833" lvl="2">
              <a:lnSpc>
                <a:spcPts val="3499"/>
              </a:lnSpc>
              <a:buFont typeface="Arial"/>
              <a:buChar char="⚬"/>
            </a:pPr>
            <a:r>
              <a:rPr lang="en-US" sz="2499">
                <a:solidFill>
                  <a:srgbClr val="38B6FF"/>
                </a:solidFill>
                <a:latin typeface="Paytone One"/>
              </a:rPr>
              <a:t>import pandas as pd</a:t>
            </a:r>
          </a:p>
          <a:p>
            <a:pPr marL="539749" indent="-269875" lvl="1">
              <a:lnSpc>
                <a:spcPts val="3499"/>
              </a:lnSpc>
              <a:buFont typeface="Arial"/>
              <a:buChar char="•"/>
            </a:pPr>
            <a:r>
              <a:rPr lang="en-US" sz="2499">
                <a:solidFill>
                  <a:srgbClr val="FFFFFF"/>
                </a:solidFill>
                <a:latin typeface="Paytone One"/>
              </a:rPr>
              <a:t>Dodatkowo w pliku przyjęło się dodawać:</a:t>
            </a:r>
          </a:p>
          <a:p>
            <a:pPr marL="1079499" indent="-359833" lvl="2">
              <a:lnSpc>
                <a:spcPts val="3499"/>
              </a:lnSpc>
              <a:buFont typeface="Arial"/>
              <a:buChar char="⚬"/>
            </a:pPr>
            <a:r>
              <a:rPr lang="en-US" sz="2499">
                <a:solidFill>
                  <a:srgbClr val="38B6FF"/>
                </a:solidFill>
                <a:latin typeface="Paytone One"/>
              </a:rPr>
              <a:t>from pandas import Series, DataFrame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272318" y="6805079"/>
            <a:ext cx="7824542" cy="6963843"/>
          </a:xfrm>
          <a:custGeom>
            <a:avLst/>
            <a:gdLst/>
            <a:ahLst/>
            <a:cxnLst/>
            <a:rect r="r" b="b" t="t" l="l"/>
            <a:pathLst>
              <a:path h="6963843" w="7824542">
                <a:moveTo>
                  <a:pt x="0" y="0"/>
                </a:moveTo>
                <a:lnTo>
                  <a:pt x="7824543" y="0"/>
                </a:lnTo>
                <a:lnTo>
                  <a:pt x="7824543" y="6963842"/>
                </a:lnTo>
                <a:lnTo>
                  <a:pt x="0" y="6963842"/>
                </a:lnTo>
                <a:lnTo>
                  <a:pt x="0" y="0"/>
                </a:lnTo>
                <a:close/>
              </a:path>
            </a:pathLst>
          </a:custGeom>
          <a:blipFill>
            <a:blip r:embed="rId4">
              <a:alphaModFix amt="81000"/>
            </a:blip>
            <a:stretch>
              <a:fillRect l="0" t="0" r="0" b="0"/>
            </a:stretch>
          </a:blipFill>
        </p:spPr>
      </p:sp>
      <p:sp>
        <p:nvSpPr>
          <p:cNvPr name="Freeform 5" id="5"/>
          <p:cNvSpPr/>
          <p:nvPr/>
        </p:nvSpPr>
        <p:spPr>
          <a:xfrm flipH="false" flipV="false" rot="6959566">
            <a:off x="-1035521" y="-931024"/>
            <a:ext cx="2895099" cy="2768439"/>
          </a:xfrm>
          <a:custGeom>
            <a:avLst/>
            <a:gdLst/>
            <a:ahLst/>
            <a:cxnLst/>
            <a:rect r="r" b="b" t="t" l="l"/>
            <a:pathLst>
              <a:path h="2768439" w="2895099">
                <a:moveTo>
                  <a:pt x="0" y="0"/>
                </a:moveTo>
                <a:lnTo>
                  <a:pt x="2895099" y="0"/>
                </a:lnTo>
                <a:lnTo>
                  <a:pt x="2895099" y="2768439"/>
                </a:lnTo>
                <a:lnTo>
                  <a:pt x="0" y="2768439"/>
                </a:lnTo>
                <a:lnTo>
                  <a:pt x="0" y="0"/>
                </a:lnTo>
                <a:close/>
              </a:path>
            </a:pathLst>
          </a:custGeom>
          <a:blipFill>
            <a:blip r:embed="rId3"/>
            <a:stretch>
              <a:fillRect l="0" t="0" r="0" b="0"/>
            </a:stretch>
          </a:blipFill>
        </p:spPr>
      </p:sp>
      <p:sp>
        <p:nvSpPr>
          <p:cNvPr name="TextBox 6" id="6"/>
          <p:cNvSpPr txBox="true"/>
          <p:nvPr/>
        </p:nvSpPr>
        <p:spPr>
          <a:xfrm rot="0">
            <a:off x="2290633" y="49336"/>
            <a:ext cx="14069617" cy="72199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Series</a:t>
            </a:r>
          </a:p>
        </p:txBody>
      </p:sp>
      <p:sp>
        <p:nvSpPr>
          <p:cNvPr name="AutoShape 7" id="7"/>
          <p:cNvSpPr/>
          <p:nvPr/>
        </p:nvSpPr>
        <p:spPr>
          <a:xfrm>
            <a:off x="2290633" y="790381"/>
            <a:ext cx="10326859" cy="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9961388">
            <a:off x="5837536" y="894080"/>
            <a:ext cx="807476" cy="869103"/>
          </a:xfrm>
          <a:custGeom>
            <a:avLst/>
            <a:gdLst/>
            <a:ahLst/>
            <a:cxnLst/>
            <a:rect r="r" b="b" t="t" l="l"/>
            <a:pathLst>
              <a:path h="869103" w="807476">
                <a:moveTo>
                  <a:pt x="0" y="0"/>
                </a:moveTo>
                <a:lnTo>
                  <a:pt x="807476" y="0"/>
                </a:lnTo>
                <a:lnTo>
                  <a:pt x="807476" y="869103"/>
                </a:lnTo>
                <a:lnTo>
                  <a:pt x="0" y="869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93209" y="0"/>
            <a:ext cx="8794791" cy="10287000"/>
          </a:xfrm>
          <a:custGeom>
            <a:avLst/>
            <a:gdLst/>
            <a:ahLst/>
            <a:cxnLst/>
            <a:rect r="r" b="b" t="t" l="l"/>
            <a:pathLst>
              <a:path h="10287000" w="8794791">
                <a:moveTo>
                  <a:pt x="0" y="0"/>
                </a:moveTo>
                <a:lnTo>
                  <a:pt x="8794791" y="0"/>
                </a:lnTo>
                <a:lnTo>
                  <a:pt x="8794791" y="10287000"/>
                </a:lnTo>
                <a:lnTo>
                  <a:pt x="0" y="10287000"/>
                </a:lnTo>
                <a:lnTo>
                  <a:pt x="0" y="0"/>
                </a:lnTo>
                <a:close/>
              </a:path>
            </a:pathLst>
          </a:custGeom>
          <a:blipFill>
            <a:blip r:embed="rId7"/>
            <a:stretch>
              <a:fillRect l="0" t="0" r="0" b="0"/>
            </a:stretch>
          </a:blipFill>
          <a:ln w="38100" cap="sq">
            <a:solidFill>
              <a:srgbClr val="FFFFFF"/>
            </a:solidFill>
            <a:prstDash val="solid"/>
            <a:miter/>
          </a:ln>
        </p:spPr>
      </p:sp>
      <p:sp>
        <p:nvSpPr>
          <p:cNvPr name="TextBox 10" id="10"/>
          <p:cNvSpPr txBox="true"/>
          <p:nvPr/>
        </p:nvSpPr>
        <p:spPr>
          <a:xfrm rot="0">
            <a:off x="0" y="1695336"/>
            <a:ext cx="6895475"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Jednowymiarowy obiekt przypominający tablicę, zawierający zestaw danych (dowolnego typu obsługiwanego przez NumPy) oraz powiązaną z nią tablicą indeksów.</a:t>
            </a:r>
          </a:p>
        </p:txBody>
      </p:sp>
      <p:pic>
        <p:nvPicPr>
          <p:cNvPr name="Picture 11" id="11"/>
          <p:cNvPicPr>
            <a:picLocks noChangeAspect="true"/>
          </p:cNvPicPr>
          <p:nvPr/>
        </p:nvPicPr>
        <p:blipFill>
          <a:blip r:embed="rId8"/>
          <a:srcRect l="0" t="0" r="0" b="0"/>
          <a:stretch>
            <a:fillRect/>
          </a:stretch>
        </p:blipFill>
        <p:spPr>
          <a:xfrm flipH="false" flipV="false" rot="0">
            <a:off x="8150317" y="7637117"/>
            <a:ext cx="1400002" cy="273000"/>
          </a:xfrm>
          <a:prstGeom prst="rect">
            <a:avLst/>
          </a:prstGeom>
        </p:spPr>
      </p:pic>
      <p:sp>
        <p:nvSpPr>
          <p:cNvPr name="TextBox 12" id="12"/>
          <p:cNvSpPr txBox="true"/>
          <p:nvPr/>
        </p:nvSpPr>
        <p:spPr>
          <a:xfrm rot="0">
            <a:off x="3113421" y="7304645"/>
            <a:ext cx="5036897" cy="1163320"/>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Możliwe jest wykonywanie na obiekcie </a:t>
            </a:r>
            <a:r>
              <a:rPr lang="en-US" sz="2199">
                <a:solidFill>
                  <a:srgbClr val="38B6FF"/>
                </a:solidFill>
                <a:latin typeface="Emblema One"/>
              </a:rPr>
              <a:t>Series</a:t>
            </a:r>
            <a:r>
              <a:rPr lang="en-US" sz="2199">
                <a:solidFill>
                  <a:srgbClr val="FFFFFF"/>
                </a:solidFill>
                <a:latin typeface="Emblema One"/>
              </a:rPr>
              <a:t> operacji zdefiniowanych w </a:t>
            </a:r>
            <a:r>
              <a:rPr lang="en-US" sz="2199">
                <a:solidFill>
                  <a:srgbClr val="38B6FF"/>
                </a:solidFill>
                <a:latin typeface="Emblema One"/>
              </a:rPr>
              <a:t>NumPy</a:t>
            </a:r>
          </a:p>
        </p:txBody>
      </p:sp>
      <p:pic>
        <p:nvPicPr>
          <p:cNvPr name="Picture 13" id="13"/>
          <p:cNvPicPr>
            <a:picLocks noChangeAspect="true"/>
          </p:cNvPicPr>
          <p:nvPr/>
        </p:nvPicPr>
        <p:blipFill>
          <a:blip r:embed="rId8"/>
          <a:srcRect l="0" t="0" r="0" b="0"/>
          <a:stretch>
            <a:fillRect/>
          </a:stretch>
        </p:blipFill>
        <p:spPr>
          <a:xfrm flipH="false" flipV="false" rot="-1981030">
            <a:off x="7964107" y="6826664"/>
            <a:ext cx="1400002" cy="273000"/>
          </a:xfrm>
          <a:prstGeom prst="rect">
            <a:avLst/>
          </a:prstGeom>
        </p:spPr>
      </p:pic>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sp>
        <p:nvSpPr>
          <p:cNvPr name="Freeform 6" id="6"/>
          <p:cNvSpPr/>
          <p:nvPr/>
        </p:nvSpPr>
        <p:spPr>
          <a:xfrm flipH="false" flipV="false" rot="0">
            <a:off x="406422" y="754065"/>
            <a:ext cx="9887588" cy="8778869"/>
          </a:xfrm>
          <a:custGeom>
            <a:avLst/>
            <a:gdLst/>
            <a:ahLst/>
            <a:cxnLst/>
            <a:rect r="r" b="b" t="t" l="l"/>
            <a:pathLst>
              <a:path h="8778869" w="9887588">
                <a:moveTo>
                  <a:pt x="0" y="0"/>
                </a:moveTo>
                <a:lnTo>
                  <a:pt x="9887588" y="0"/>
                </a:lnTo>
                <a:lnTo>
                  <a:pt x="9887588" y="8778870"/>
                </a:lnTo>
                <a:lnTo>
                  <a:pt x="0" y="8778870"/>
                </a:lnTo>
                <a:lnTo>
                  <a:pt x="0" y="0"/>
                </a:lnTo>
                <a:close/>
              </a:path>
            </a:pathLst>
          </a:custGeom>
          <a:blipFill>
            <a:blip r:embed="rId5"/>
            <a:stretch>
              <a:fillRect l="0" t="0" r="0" b="0"/>
            </a:stretch>
          </a:blipFill>
          <a:ln w="38100" cap="sq">
            <a:solidFill>
              <a:srgbClr val="FFFFFF"/>
            </a:solidFill>
            <a:prstDash val="solid"/>
            <a:miter/>
          </a:ln>
        </p:spPr>
      </p:sp>
      <p:pic>
        <p:nvPicPr>
          <p:cNvPr name="Picture 7" id="7"/>
          <p:cNvPicPr>
            <a:picLocks noChangeAspect="true"/>
          </p:cNvPicPr>
          <p:nvPr/>
        </p:nvPicPr>
        <p:blipFill>
          <a:blip r:embed="rId6"/>
          <a:srcRect l="0" t="0" r="0" b="0"/>
          <a:stretch>
            <a:fillRect/>
          </a:stretch>
        </p:blipFill>
        <p:spPr>
          <a:xfrm flipH="false" flipV="false" rot="-10800000">
            <a:off x="10294010" y="4804852"/>
            <a:ext cx="1400002" cy="273000"/>
          </a:xfrm>
          <a:prstGeom prst="rect">
            <a:avLst/>
          </a:prstGeom>
        </p:spPr>
      </p:pic>
      <p:sp>
        <p:nvSpPr>
          <p:cNvPr name="TextBox 8" id="8"/>
          <p:cNvSpPr txBox="true"/>
          <p:nvPr/>
        </p:nvSpPr>
        <p:spPr>
          <a:xfrm rot="0">
            <a:off x="11716578" y="4335880"/>
            <a:ext cx="6571422" cy="1163320"/>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Series </a:t>
            </a:r>
            <a:r>
              <a:rPr lang="en-US" sz="2199">
                <a:solidFill>
                  <a:srgbClr val="FFFFFF"/>
                </a:solidFill>
                <a:latin typeface="Emblema One"/>
              </a:rPr>
              <a:t>automatycznie dopasowuje różnie indeksowane dane w operacjach arytmetycznych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10626168" y="-2108416"/>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5017281">
            <a:off x="-631427" y="9395569"/>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4" id="4"/>
          <p:cNvSpPr/>
          <p:nvPr/>
        </p:nvSpPr>
        <p:spPr>
          <a:xfrm flipH="false" flipV="false" rot="-10567437">
            <a:off x="16252714" y="8039967"/>
            <a:ext cx="3789612" cy="3623816"/>
          </a:xfrm>
          <a:custGeom>
            <a:avLst/>
            <a:gdLst/>
            <a:ahLst/>
            <a:cxnLst/>
            <a:rect r="r" b="b" t="t" l="l"/>
            <a:pathLst>
              <a:path h="3623816" w="3789612">
                <a:moveTo>
                  <a:pt x="0" y="0"/>
                </a:moveTo>
                <a:lnTo>
                  <a:pt x="3789612" y="0"/>
                </a:lnTo>
                <a:lnTo>
                  <a:pt x="3789612" y="3623817"/>
                </a:lnTo>
                <a:lnTo>
                  <a:pt x="0" y="3623817"/>
                </a:lnTo>
                <a:lnTo>
                  <a:pt x="0" y="0"/>
                </a:lnTo>
                <a:close/>
              </a:path>
            </a:pathLst>
          </a:custGeom>
          <a:blipFill>
            <a:blip r:embed="rId4"/>
            <a:stretch>
              <a:fillRect l="0" t="0" r="0" b="0"/>
            </a:stretch>
          </a:blipFill>
        </p:spPr>
      </p:sp>
      <p:sp>
        <p:nvSpPr>
          <p:cNvPr name="Freeform 5" id="5"/>
          <p:cNvSpPr/>
          <p:nvPr/>
        </p:nvSpPr>
        <p:spPr>
          <a:xfrm flipH="false" flipV="false" rot="0">
            <a:off x="8132847" y="2362663"/>
            <a:ext cx="9871157" cy="7675445"/>
          </a:xfrm>
          <a:custGeom>
            <a:avLst/>
            <a:gdLst/>
            <a:ahLst/>
            <a:cxnLst/>
            <a:rect r="r" b="b" t="t" l="l"/>
            <a:pathLst>
              <a:path h="7675445" w="9871157">
                <a:moveTo>
                  <a:pt x="0" y="0"/>
                </a:moveTo>
                <a:lnTo>
                  <a:pt x="9871157" y="0"/>
                </a:lnTo>
                <a:lnTo>
                  <a:pt x="9871157" y="7675445"/>
                </a:lnTo>
                <a:lnTo>
                  <a:pt x="0" y="7675445"/>
                </a:lnTo>
                <a:lnTo>
                  <a:pt x="0" y="0"/>
                </a:lnTo>
                <a:close/>
              </a:path>
            </a:pathLst>
          </a:custGeom>
          <a:blipFill>
            <a:blip r:embed="rId5"/>
            <a:stretch>
              <a:fillRect l="0" t="0" r="0" b="0"/>
            </a:stretch>
          </a:blipFill>
          <a:ln w="38100" cap="sq">
            <a:solidFill>
              <a:srgbClr val="FFFFFF"/>
            </a:solidFill>
            <a:prstDash val="solid"/>
            <a:miter/>
          </a:ln>
        </p:spPr>
      </p:sp>
      <p:pic>
        <p:nvPicPr>
          <p:cNvPr name="Picture 6" id="6"/>
          <p:cNvPicPr>
            <a:picLocks noChangeAspect="true"/>
          </p:cNvPicPr>
          <p:nvPr/>
        </p:nvPicPr>
        <p:blipFill>
          <a:blip r:embed="rId6"/>
          <a:srcRect l="0" t="0" r="0" b="0"/>
          <a:stretch>
            <a:fillRect/>
          </a:stretch>
        </p:blipFill>
        <p:spPr>
          <a:xfrm flipH="false" flipV="false" rot="-2700000">
            <a:off x="6507253" y="4513665"/>
            <a:ext cx="1775780" cy="310761"/>
          </a:xfrm>
          <a:prstGeom prst="rect">
            <a:avLst/>
          </a:prstGeom>
        </p:spPr>
      </p:pic>
      <p:grpSp>
        <p:nvGrpSpPr>
          <p:cNvPr name="Group 7" id="7"/>
          <p:cNvGrpSpPr/>
          <p:nvPr/>
        </p:nvGrpSpPr>
        <p:grpSpPr>
          <a:xfrm rot="0">
            <a:off x="274193" y="201797"/>
            <a:ext cx="16285299" cy="826903"/>
            <a:chOff x="0" y="0"/>
            <a:chExt cx="21713732" cy="1102537"/>
          </a:xfrm>
        </p:grpSpPr>
        <p:sp>
          <p:nvSpPr>
            <p:cNvPr name="AutoShape 8" id="8"/>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9" id="9"/>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DataFrame</a:t>
              </a:r>
            </a:p>
          </p:txBody>
        </p:sp>
      </p:grpSp>
      <p:sp>
        <p:nvSpPr>
          <p:cNvPr name="TextBox 10" id="10"/>
          <p:cNvSpPr txBox="true"/>
          <p:nvPr/>
        </p:nvSpPr>
        <p:spPr>
          <a:xfrm rot="0">
            <a:off x="274193" y="1133475"/>
            <a:ext cx="8016827" cy="3115945"/>
          </a:xfrm>
          <a:prstGeom prst="rect">
            <a:avLst/>
          </a:prstGeom>
        </p:spPr>
        <p:txBody>
          <a:bodyPr anchor="t" rtlCol="false" tIns="0" lIns="0" bIns="0" rIns="0">
            <a:spAutoFit/>
          </a:bodyPr>
          <a:lstStyle/>
          <a:p>
            <a:pPr>
              <a:lnSpc>
                <a:spcPts val="3079"/>
              </a:lnSpc>
            </a:pPr>
            <a:r>
              <a:rPr lang="en-US" sz="2199">
                <a:solidFill>
                  <a:srgbClr val="38B6FF"/>
                </a:solidFill>
                <a:latin typeface="Emblema One"/>
              </a:rPr>
              <a:t>DataFrame </a:t>
            </a:r>
            <a:r>
              <a:rPr lang="en-US" sz="2199">
                <a:solidFill>
                  <a:srgbClr val="FFFFFF"/>
                </a:solidFill>
                <a:latin typeface="Emblema One"/>
              </a:rPr>
              <a:t>jest to dwuwymiarowa struktura danych przypominająca tabelę w bazie danych lub arkuszu kalkulacyjnym. Składa się ona z kolumn i wierszy, gdzie każda kolumna może zawierać dane inne typu. </a:t>
            </a:r>
            <a:r>
              <a:rPr lang="en-US" sz="2199">
                <a:solidFill>
                  <a:srgbClr val="38B6FF"/>
                </a:solidFill>
                <a:latin typeface="Emblema One"/>
              </a:rPr>
              <a:t>DataFrame </a:t>
            </a:r>
            <a:r>
              <a:rPr lang="en-US" sz="2199">
                <a:solidFill>
                  <a:srgbClr val="FFFFFF"/>
                </a:solidFill>
                <a:latin typeface="Emblema One"/>
              </a:rPr>
              <a:t>można porównać do słownika, gdzie kluczami są nazwy kolumn, a wartościami są struktury danych </a:t>
            </a:r>
            <a:r>
              <a:rPr lang="en-US" sz="2199">
                <a:solidFill>
                  <a:srgbClr val="38B6FF"/>
                </a:solidFill>
                <a:latin typeface="Emblema One"/>
              </a:rPr>
              <a:t>Series </a:t>
            </a:r>
            <a:r>
              <a:rPr lang="en-US" sz="2199">
                <a:solidFill>
                  <a:srgbClr val="FFFFFF"/>
                </a:solidFill>
                <a:latin typeface="Emblema One"/>
              </a:rPr>
              <a:t>powiązane z daną kolumną.</a:t>
            </a:r>
          </a:p>
        </p:txBody>
      </p:sp>
      <p:sp>
        <p:nvSpPr>
          <p:cNvPr name="TextBox 11" id="11"/>
          <p:cNvSpPr txBox="true"/>
          <p:nvPr/>
        </p:nvSpPr>
        <p:spPr>
          <a:xfrm rot="0">
            <a:off x="2139384" y="5359124"/>
            <a:ext cx="5255759" cy="19443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Najpopularniejszym sposobem definiowania </a:t>
            </a:r>
            <a:r>
              <a:rPr lang="en-US" sz="2199">
                <a:solidFill>
                  <a:srgbClr val="38B6FF"/>
                </a:solidFill>
                <a:latin typeface="Emblema One"/>
              </a:rPr>
              <a:t>DataFrame </a:t>
            </a:r>
            <a:r>
              <a:rPr lang="en-US" sz="2199">
                <a:solidFill>
                  <a:srgbClr val="FFFFFF"/>
                </a:solidFill>
                <a:latin typeface="Emblema One"/>
              </a:rPr>
              <a:t>jest podanie jako argumentu słownika zawierającego tablice tego samego rozmiaru</a:t>
            </a:r>
          </a:p>
        </p:txBody>
      </p:sp>
      <p:pic>
        <p:nvPicPr>
          <p:cNvPr name="Picture 12" id="12"/>
          <p:cNvPicPr>
            <a:picLocks noChangeAspect="true"/>
          </p:cNvPicPr>
          <p:nvPr/>
        </p:nvPicPr>
        <p:blipFill>
          <a:blip r:embed="rId6"/>
          <a:srcRect l="0" t="0" r="0" b="0"/>
          <a:stretch>
            <a:fillRect/>
          </a:stretch>
        </p:blipFill>
        <p:spPr>
          <a:xfrm flipH="false" flipV="false" rot="-233697">
            <a:off x="7244957" y="8525497"/>
            <a:ext cx="1775780" cy="310761"/>
          </a:xfrm>
          <a:prstGeom prst="rect">
            <a:avLst/>
          </a:prstGeom>
        </p:spPr>
      </p:pic>
      <p:sp>
        <p:nvSpPr>
          <p:cNvPr name="TextBox 13" id="13"/>
          <p:cNvSpPr txBox="true"/>
          <p:nvPr/>
        </p:nvSpPr>
        <p:spPr>
          <a:xfrm rot="0">
            <a:off x="1561502" y="8250417"/>
            <a:ext cx="5833641" cy="12439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automatyczne indeksowanie oraz wypełnianie brakujących danych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199663">
            <a:off x="3874696" y="-5145008"/>
            <a:ext cx="9366851" cy="8957051"/>
          </a:xfrm>
          <a:custGeom>
            <a:avLst/>
            <a:gdLst/>
            <a:ahLst/>
            <a:cxnLst/>
            <a:rect r="r" b="b" t="t" l="l"/>
            <a:pathLst>
              <a:path h="8957051" w="9366851">
                <a:moveTo>
                  <a:pt x="0" y="0"/>
                </a:moveTo>
                <a:lnTo>
                  <a:pt x="9366851" y="0"/>
                </a:lnTo>
                <a:lnTo>
                  <a:pt x="9366851" y="8957051"/>
                </a:lnTo>
                <a:lnTo>
                  <a:pt x="0" y="8957051"/>
                </a:lnTo>
                <a:lnTo>
                  <a:pt x="0" y="0"/>
                </a:lnTo>
                <a:close/>
              </a:path>
            </a:pathLst>
          </a:custGeom>
          <a:blipFill>
            <a:blip r:embed="rId2">
              <a:alphaModFix amt="48000"/>
            </a:blip>
            <a:stretch>
              <a:fillRect l="0" t="0" r="0" b="0"/>
            </a:stretch>
          </a:blipFill>
        </p:spPr>
      </p:sp>
      <p:sp>
        <p:nvSpPr>
          <p:cNvPr name="Freeform 3" id="3"/>
          <p:cNvSpPr/>
          <p:nvPr/>
        </p:nvSpPr>
        <p:spPr>
          <a:xfrm flipH="false" flipV="false" rot="-2715964">
            <a:off x="14635296" y="2779072"/>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grpSp>
        <p:nvGrpSpPr>
          <p:cNvPr name="Group 5" id="5"/>
          <p:cNvGrpSpPr/>
          <p:nvPr/>
        </p:nvGrpSpPr>
        <p:grpSpPr>
          <a:xfrm rot="0">
            <a:off x="274193" y="201797"/>
            <a:ext cx="17721055" cy="826903"/>
            <a:chOff x="0" y="0"/>
            <a:chExt cx="23628073" cy="1102537"/>
          </a:xfrm>
        </p:grpSpPr>
        <p:sp>
          <p:nvSpPr>
            <p:cNvPr name="AutoShape 6" id="6"/>
            <p:cNvSpPr/>
            <p:nvPr/>
          </p:nvSpPr>
          <p:spPr>
            <a:xfrm>
              <a:off x="0" y="1077137"/>
              <a:ext cx="14983071"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3628073"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Pobieranie oraz uzupełnianie danych</a:t>
              </a:r>
            </a:p>
          </p:txBody>
        </p:sp>
      </p:grpSp>
      <p:sp>
        <p:nvSpPr>
          <p:cNvPr name="Freeform 8" id="8"/>
          <p:cNvSpPr/>
          <p:nvPr/>
        </p:nvSpPr>
        <p:spPr>
          <a:xfrm flipH="false" flipV="false" rot="0">
            <a:off x="274193" y="1202253"/>
            <a:ext cx="5739328" cy="8934035"/>
          </a:xfrm>
          <a:custGeom>
            <a:avLst/>
            <a:gdLst/>
            <a:ahLst/>
            <a:cxnLst/>
            <a:rect r="r" b="b" t="t" l="l"/>
            <a:pathLst>
              <a:path h="8934035" w="5739328">
                <a:moveTo>
                  <a:pt x="0" y="0"/>
                </a:moveTo>
                <a:lnTo>
                  <a:pt x="5739328" y="0"/>
                </a:lnTo>
                <a:lnTo>
                  <a:pt x="5739328" y="8934034"/>
                </a:lnTo>
                <a:lnTo>
                  <a:pt x="0" y="8934034"/>
                </a:lnTo>
                <a:lnTo>
                  <a:pt x="0" y="0"/>
                </a:lnTo>
                <a:close/>
              </a:path>
            </a:pathLst>
          </a:custGeom>
          <a:blipFill>
            <a:blip r:embed="rId4"/>
            <a:stretch>
              <a:fillRect l="0" t="0" r="0" b="0"/>
            </a:stretch>
          </a:blipFill>
          <a:ln w="38100" cap="sq">
            <a:solidFill>
              <a:srgbClr val="FFFFFF"/>
            </a:solidFill>
            <a:prstDash val="solid"/>
            <a:miter/>
          </a:ln>
        </p:spPr>
      </p:sp>
      <p:sp>
        <p:nvSpPr>
          <p:cNvPr name="Freeform 9" id="9"/>
          <p:cNvSpPr/>
          <p:nvPr/>
        </p:nvSpPr>
        <p:spPr>
          <a:xfrm flipH="false" flipV="false" rot="0">
            <a:off x="10538133" y="1202253"/>
            <a:ext cx="6008576" cy="8934035"/>
          </a:xfrm>
          <a:custGeom>
            <a:avLst/>
            <a:gdLst/>
            <a:ahLst/>
            <a:cxnLst/>
            <a:rect r="r" b="b" t="t" l="l"/>
            <a:pathLst>
              <a:path h="8934035" w="6008576">
                <a:moveTo>
                  <a:pt x="0" y="0"/>
                </a:moveTo>
                <a:lnTo>
                  <a:pt x="6008576" y="0"/>
                </a:lnTo>
                <a:lnTo>
                  <a:pt x="6008576" y="8934034"/>
                </a:lnTo>
                <a:lnTo>
                  <a:pt x="0" y="8934034"/>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6125739" y="1475095"/>
            <a:ext cx="741269" cy="797064"/>
          </a:xfrm>
          <a:prstGeom prst="rect">
            <a:avLst/>
          </a:prstGeom>
        </p:spPr>
      </p:pic>
      <p:sp>
        <p:nvSpPr>
          <p:cNvPr name="TextBox 11" id="11"/>
          <p:cNvSpPr txBox="true"/>
          <p:nvPr/>
        </p:nvSpPr>
        <p:spPr>
          <a:xfrm rot="0">
            <a:off x="6164272" y="2093727"/>
            <a:ext cx="3466605" cy="7727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zwracany jest widok danych, nie kopia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6342977" y="9582875"/>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15338" y="7103788"/>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stretch>
              <a:fillRect l="0" t="0" r="0" b="0"/>
            </a:stretch>
          </a:blipFill>
        </p:spPr>
      </p:sp>
      <p:sp>
        <p:nvSpPr>
          <p:cNvPr name="Freeform 5" id="5"/>
          <p:cNvSpPr/>
          <p:nvPr/>
        </p:nvSpPr>
        <p:spPr>
          <a:xfrm flipH="false" flipV="false" rot="6959566">
            <a:off x="-761750" y="-355519"/>
            <a:ext cx="2895099" cy="2768439"/>
          </a:xfrm>
          <a:custGeom>
            <a:avLst/>
            <a:gdLst/>
            <a:ahLst/>
            <a:cxnLst/>
            <a:rect r="r" b="b" t="t" l="l"/>
            <a:pathLst>
              <a:path h="2768439" w="2895099">
                <a:moveTo>
                  <a:pt x="0" y="0"/>
                </a:moveTo>
                <a:lnTo>
                  <a:pt x="2895100" y="0"/>
                </a:lnTo>
                <a:lnTo>
                  <a:pt x="2895100" y="2768438"/>
                </a:lnTo>
                <a:lnTo>
                  <a:pt x="0" y="2768438"/>
                </a:lnTo>
                <a:lnTo>
                  <a:pt x="0" y="0"/>
                </a:lnTo>
                <a:close/>
              </a:path>
            </a:pathLst>
          </a:custGeom>
          <a:blipFill>
            <a:blip r:embed="rId3"/>
            <a:stretch>
              <a:fillRect l="0" t="0" r="0" b="0"/>
            </a:stretch>
          </a:blipFill>
        </p:spPr>
      </p:sp>
      <p:sp>
        <p:nvSpPr>
          <p:cNvPr name="AutoShape 6" id="6"/>
          <p:cNvSpPr/>
          <p:nvPr/>
        </p:nvSpPr>
        <p:spPr>
          <a:xfrm>
            <a:off x="2564405" y="1888724"/>
            <a:ext cx="10346532" cy="0"/>
          </a:xfrm>
          <a:prstGeom prst="line">
            <a:avLst/>
          </a:prstGeom>
          <a:ln cap="flat" w="38100">
            <a:solidFill>
              <a:srgbClr val="FFFFFF"/>
            </a:solidFill>
            <a:prstDash val="solid"/>
            <a:headEnd type="none" len="sm" w="sm"/>
            <a:tailEnd type="none" len="sm" w="sm"/>
          </a:ln>
        </p:spPr>
      </p:sp>
      <p:grpSp>
        <p:nvGrpSpPr>
          <p:cNvPr name="Group 7" id="7"/>
          <p:cNvGrpSpPr/>
          <p:nvPr/>
        </p:nvGrpSpPr>
        <p:grpSpPr>
          <a:xfrm rot="0">
            <a:off x="271066" y="2039709"/>
            <a:ext cx="7621129" cy="3103791"/>
            <a:chOff x="0" y="0"/>
            <a:chExt cx="2007211" cy="817459"/>
          </a:xfrm>
        </p:grpSpPr>
        <p:sp>
          <p:nvSpPr>
            <p:cNvPr name="Freeform 8" id="8"/>
            <p:cNvSpPr/>
            <p:nvPr/>
          </p:nvSpPr>
          <p:spPr>
            <a:xfrm flipH="false" flipV="false" rot="0">
              <a:off x="0" y="0"/>
              <a:ext cx="2007211" cy="817459"/>
            </a:xfrm>
            <a:custGeom>
              <a:avLst/>
              <a:gdLst/>
              <a:ahLst/>
              <a:cxnLst/>
              <a:rect r="r" b="b" t="t" l="l"/>
              <a:pathLst>
                <a:path h="817459" w="2007211">
                  <a:moveTo>
                    <a:pt x="19301" y="0"/>
                  </a:moveTo>
                  <a:lnTo>
                    <a:pt x="1987910" y="0"/>
                  </a:lnTo>
                  <a:cubicBezTo>
                    <a:pt x="1998570" y="0"/>
                    <a:pt x="2007211" y="8641"/>
                    <a:pt x="2007211" y="19301"/>
                  </a:cubicBezTo>
                  <a:lnTo>
                    <a:pt x="2007211" y="798158"/>
                  </a:lnTo>
                  <a:cubicBezTo>
                    <a:pt x="2007211" y="808818"/>
                    <a:pt x="1998570" y="817459"/>
                    <a:pt x="1987910" y="817459"/>
                  </a:cubicBezTo>
                  <a:lnTo>
                    <a:pt x="19301" y="817459"/>
                  </a:lnTo>
                  <a:cubicBezTo>
                    <a:pt x="8641" y="817459"/>
                    <a:pt x="0" y="808818"/>
                    <a:pt x="0" y="798158"/>
                  </a:cubicBezTo>
                  <a:lnTo>
                    <a:pt x="0" y="19301"/>
                  </a:lnTo>
                  <a:cubicBezTo>
                    <a:pt x="0" y="8641"/>
                    <a:pt x="8641" y="0"/>
                    <a:pt x="19301" y="0"/>
                  </a:cubicBezTo>
                  <a:close/>
                </a:path>
              </a:pathLst>
            </a:custGeom>
            <a:solidFill>
              <a:srgbClr val="000000">
                <a:alpha val="0"/>
              </a:srgbClr>
            </a:solidFill>
            <a:ln w="28575" cap="sq">
              <a:solidFill>
                <a:srgbClr val="FFFFFF"/>
              </a:solidFill>
              <a:prstDash val="solid"/>
              <a:miter/>
            </a:ln>
          </p:spPr>
        </p:sp>
        <p:sp>
          <p:nvSpPr>
            <p:cNvPr name="TextBox 9" id="9"/>
            <p:cNvSpPr txBox="true"/>
            <p:nvPr/>
          </p:nvSpPr>
          <p:spPr>
            <a:xfrm>
              <a:off x="0" y="-57150"/>
              <a:ext cx="2007211" cy="874609"/>
            </a:xfrm>
            <a:prstGeom prst="rect">
              <a:avLst/>
            </a:prstGeom>
          </p:spPr>
          <p:txBody>
            <a:bodyPr anchor="ctr" rtlCol="false" tIns="50800" lIns="50800" bIns="50800" rIns="50800"/>
            <a:lstStyle/>
            <a:p>
              <a:pPr algn="ctr">
                <a:lnSpc>
                  <a:spcPts val="3729"/>
                </a:lnSpc>
              </a:pPr>
            </a:p>
          </p:txBody>
        </p:sp>
      </p:grpSp>
      <p:grpSp>
        <p:nvGrpSpPr>
          <p:cNvPr name="Group 10" id="10"/>
          <p:cNvGrpSpPr/>
          <p:nvPr/>
        </p:nvGrpSpPr>
        <p:grpSpPr>
          <a:xfrm rot="0">
            <a:off x="9407728" y="3832461"/>
            <a:ext cx="8754052" cy="1580779"/>
            <a:chOff x="0" y="0"/>
            <a:chExt cx="2305594" cy="416337"/>
          </a:xfrm>
        </p:grpSpPr>
        <p:sp>
          <p:nvSpPr>
            <p:cNvPr name="Freeform 11" id="11"/>
            <p:cNvSpPr/>
            <p:nvPr/>
          </p:nvSpPr>
          <p:spPr>
            <a:xfrm flipH="false" flipV="false" rot="0">
              <a:off x="0" y="0"/>
              <a:ext cx="2305594" cy="416337"/>
            </a:xfrm>
            <a:custGeom>
              <a:avLst/>
              <a:gdLst/>
              <a:ahLst/>
              <a:cxnLst/>
              <a:rect r="r" b="b" t="t" l="l"/>
              <a:pathLst>
                <a:path h="416337" w="2305594">
                  <a:moveTo>
                    <a:pt x="16803" y="0"/>
                  </a:moveTo>
                  <a:lnTo>
                    <a:pt x="2288791" y="0"/>
                  </a:lnTo>
                  <a:cubicBezTo>
                    <a:pt x="2298071" y="0"/>
                    <a:pt x="2305594" y="7523"/>
                    <a:pt x="2305594" y="16803"/>
                  </a:cubicBezTo>
                  <a:lnTo>
                    <a:pt x="2305594" y="399534"/>
                  </a:lnTo>
                  <a:cubicBezTo>
                    <a:pt x="2305594" y="408814"/>
                    <a:pt x="2298071" y="416337"/>
                    <a:pt x="2288791" y="416337"/>
                  </a:cubicBezTo>
                  <a:lnTo>
                    <a:pt x="16803" y="416337"/>
                  </a:lnTo>
                  <a:cubicBezTo>
                    <a:pt x="7523" y="416337"/>
                    <a:pt x="0" y="408814"/>
                    <a:pt x="0" y="399534"/>
                  </a:cubicBezTo>
                  <a:lnTo>
                    <a:pt x="0" y="16803"/>
                  </a:lnTo>
                  <a:cubicBezTo>
                    <a:pt x="0" y="7523"/>
                    <a:pt x="7523" y="0"/>
                    <a:pt x="16803"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2305594" cy="473487"/>
            </a:xfrm>
            <a:prstGeom prst="rect">
              <a:avLst/>
            </a:prstGeom>
          </p:spPr>
          <p:txBody>
            <a:bodyPr anchor="ctr" rtlCol="false" tIns="50800" lIns="50800" bIns="50800" rIns="50800"/>
            <a:lstStyle/>
            <a:p>
              <a:pPr algn="ctr">
                <a:lnSpc>
                  <a:spcPts val="3729"/>
                </a:lnSpc>
              </a:pPr>
            </a:p>
          </p:txBody>
        </p:sp>
      </p:grpSp>
      <p:sp>
        <p:nvSpPr>
          <p:cNvPr name="AutoShape 13" id="13"/>
          <p:cNvSpPr/>
          <p:nvPr/>
        </p:nvSpPr>
        <p:spPr>
          <a:xfrm>
            <a:off x="7908433" y="2934027"/>
            <a:ext cx="2326972" cy="898434"/>
          </a:xfrm>
          <a:prstGeom prst="line">
            <a:avLst/>
          </a:prstGeom>
          <a:ln cap="flat" w="38100">
            <a:solidFill>
              <a:srgbClr val="FFFFFF"/>
            </a:solidFill>
            <a:prstDash val="solid"/>
            <a:headEnd type="none" len="sm" w="sm"/>
            <a:tailEnd type="arrow" len="sm" w="med"/>
          </a:ln>
        </p:spPr>
      </p:sp>
      <p:sp>
        <p:nvSpPr>
          <p:cNvPr name="TextBox 14" id="14"/>
          <p:cNvSpPr txBox="true"/>
          <p:nvPr/>
        </p:nvSpPr>
        <p:spPr>
          <a:xfrm rot="0">
            <a:off x="9882940" y="5937115"/>
            <a:ext cx="6055995" cy="3492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Dlaczego Data Science jest taka ważna?</a:t>
            </a:r>
          </a:p>
        </p:txBody>
      </p:sp>
      <p:sp>
        <p:nvSpPr>
          <p:cNvPr name="AutoShape 15" id="15"/>
          <p:cNvSpPr/>
          <p:nvPr/>
        </p:nvSpPr>
        <p:spPr>
          <a:xfrm>
            <a:off x="12429778" y="5413240"/>
            <a:ext cx="0" cy="571500"/>
          </a:xfrm>
          <a:prstGeom prst="line">
            <a:avLst/>
          </a:prstGeom>
          <a:ln cap="flat" w="38100">
            <a:solidFill>
              <a:srgbClr val="FFFFFF"/>
            </a:solidFill>
            <a:prstDash val="solid"/>
            <a:headEnd type="none" len="sm" w="sm"/>
            <a:tailEnd type="none" len="sm" w="sm"/>
          </a:ln>
        </p:spPr>
      </p:sp>
      <p:sp>
        <p:nvSpPr>
          <p:cNvPr name="AutoShape 16" id="16"/>
          <p:cNvSpPr/>
          <p:nvPr/>
        </p:nvSpPr>
        <p:spPr>
          <a:xfrm>
            <a:off x="12448828" y="6286365"/>
            <a:ext cx="0" cy="836538"/>
          </a:xfrm>
          <a:prstGeom prst="line">
            <a:avLst/>
          </a:prstGeom>
          <a:ln cap="flat" w="38100">
            <a:solidFill>
              <a:srgbClr val="FFFFFF"/>
            </a:solidFill>
            <a:prstDash val="solid"/>
            <a:headEnd type="none" len="sm" w="sm"/>
            <a:tailEnd type="arrow" len="sm" w="med"/>
          </a:ln>
        </p:spPr>
      </p:sp>
      <p:grpSp>
        <p:nvGrpSpPr>
          <p:cNvPr name="Group 17" id="17"/>
          <p:cNvGrpSpPr/>
          <p:nvPr/>
        </p:nvGrpSpPr>
        <p:grpSpPr>
          <a:xfrm rot="0">
            <a:off x="6585817" y="7117589"/>
            <a:ext cx="11198598" cy="2245827"/>
            <a:chOff x="0" y="0"/>
            <a:chExt cx="2949425" cy="591494"/>
          </a:xfrm>
        </p:grpSpPr>
        <p:sp>
          <p:nvSpPr>
            <p:cNvPr name="Freeform 18" id="18"/>
            <p:cNvSpPr/>
            <p:nvPr/>
          </p:nvSpPr>
          <p:spPr>
            <a:xfrm flipH="false" flipV="false" rot="0">
              <a:off x="0" y="0"/>
              <a:ext cx="2949425" cy="591494"/>
            </a:xfrm>
            <a:custGeom>
              <a:avLst/>
              <a:gdLst/>
              <a:ahLst/>
              <a:cxnLst/>
              <a:rect r="r" b="b" t="t" l="l"/>
              <a:pathLst>
                <a:path h="591494" w="2949425">
                  <a:moveTo>
                    <a:pt x="13135" y="0"/>
                  </a:moveTo>
                  <a:lnTo>
                    <a:pt x="2936290" y="0"/>
                  </a:lnTo>
                  <a:cubicBezTo>
                    <a:pt x="2939774" y="0"/>
                    <a:pt x="2943115" y="1384"/>
                    <a:pt x="2945578" y="3847"/>
                  </a:cubicBezTo>
                  <a:cubicBezTo>
                    <a:pt x="2948041" y="6311"/>
                    <a:pt x="2949425" y="9652"/>
                    <a:pt x="2949425" y="13135"/>
                  </a:cubicBezTo>
                  <a:lnTo>
                    <a:pt x="2949425" y="578358"/>
                  </a:lnTo>
                  <a:cubicBezTo>
                    <a:pt x="2949425" y="581842"/>
                    <a:pt x="2948041" y="585183"/>
                    <a:pt x="2945578" y="587646"/>
                  </a:cubicBezTo>
                  <a:cubicBezTo>
                    <a:pt x="2943115" y="590110"/>
                    <a:pt x="2939774" y="591494"/>
                    <a:pt x="2936290" y="591494"/>
                  </a:cubicBezTo>
                  <a:lnTo>
                    <a:pt x="13135" y="591494"/>
                  </a:lnTo>
                  <a:cubicBezTo>
                    <a:pt x="9652" y="591494"/>
                    <a:pt x="6311" y="590110"/>
                    <a:pt x="3847" y="587646"/>
                  </a:cubicBezTo>
                  <a:cubicBezTo>
                    <a:pt x="1384" y="585183"/>
                    <a:pt x="0" y="581842"/>
                    <a:pt x="0" y="578358"/>
                  </a:cubicBezTo>
                  <a:lnTo>
                    <a:pt x="0" y="13135"/>
                  </a:lnTo>
                  <a:cubicBezTo>
                    <a:pt x="0" y="9652"/>
                    <a:pt x="1384" y="6311"/>
                    <a:pt x="3847" y="3847"/>
                  </a:cubicBezTo>
                  <a:cubicBezTo>
                    <a:pt x="6311" y="1384"/>
                    <a:pt x="9652" y="0"/>
                    <a:pt x="13135"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57150"/>
              <a:ext cx="2949425" cy="648644"/>
            </a:xfrm>
            <a:prstGeom prst="rect">
              <a:avLst/>
            </a:prstGeom>
          </p:spPr>
          <p:txBody>
            <a:bodyPr anchor="ctr" rtlCol="false" tIns="50800" lIns="50800" bIns="50800" rIns="50800"/>
            <a:lstStyle/>
            <a:p>
              <a:pPr algn="ctr">
                <a:lnSpc>
                  <a:spcPts val="3729"/>
                </a:lnSpc>
              </a:pPr>
            </a:p>
          </p:txBody>
        </p:sp>
      </p:grpSp>
      <p:sp>
        <p:nvSpPr>
          <p:cNvPr name="TextBox 20" id="20"/>
          <p:cNvSpPr txBox="true"/>
          <p:nvPr/>
        </p:nvSpPr>
        <p:spPr>
          <a:xfrm rot="0">
            <a:off x="2564405" y="207125"/>
            <a:ext cx="11697514" cy="126796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Data Science - czym jest i dlaczego jest taka ważna</a:t>
            </a:r>
          </a:p>
        </p:txBody>
      </p:sp>
      <p:sp>
        <p:nvSpPr>
          <p:cNvPr name="TextBox 21" id="21"/>
          <p:cNvSpPr txBox="true"/>
          <p:nvPr/>
        </p:nvSpPr>
        <p:spPr>
          <a:xfrm rot="0">
            <a:off x="334703" y="2069265"/>
            <a:ext cx="7493855" cy="3006578"/>
          </a:xfrm>
          <a:prstGeom prst="rect">
            <a:avLst/>
          </a:prstGeom>
        </p:spPr>
        <p:txBody>
          <a:bodyPr anchor="t" rtlCol="false" tIns="0" lIns="0" bIns="0" rIns="0">
            <a:spAutoFit/>
          </a:bodyPr>
          <a:lstStyle/>
          <a:p>
            <a:pPr algn="ctr">
              <a:lnSpc>
                <a:spcPts val="2663"/>
              </a:lnSpc>
            </a:pPr>
            <a:r>
              <a:rPr lang="en-US" sz="1902">
                <a:solidFill>
                  <a:srgbClr val="FFFFFF"/>
                </a:solidFill>
                <a:latin typeface="Emblema One"/>
              </a:rPr>
              <a:t>Data Science to dziedzina badawcza, która wykorzystuje specjalistyczną wiedzę z zakresu programowania, matematyki i statystyki do ekstrakcji istotnych informacji z dużej ilości danych zgromadzonych w bazach danych. Data scientist używa zaawansowanych algorytmów przeszukiwania danych oraz modele uczenia maszynowego w celu analizy danych i generowania cennych wniosków.</a:t>
            </a:r>
          </a:p>
        </p:txBody>
      </p:sp>
      <p:sp>
        <p:nvSpPr>
          <p:cNvPr name="TextBox 22" id="22"/>
          <p:cNvSpPr txBox="true"/>
          <p:nvPr/>
        </p:nvSpPr>
        <p:spPr>
          <a:xfrm rot="0">
            <a:off x="9656329" y="3890950"/>
            <a:ext cx="8286161" cy="1406525"/>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Algorytmy mają za zadanie precyzyjne oczyszczenie i właściwe uporządkowanie danych, a następnie analizę relacji oraz wzorców w celu wyciągnięcia ostatecznych wniosków.</a:t>
            </a:r>
          </a:p>
        </p:txBody>
      </p:sp>
      <p:sp>
        <p:nvSpPr>
          <p:cNvPr name="TextBox 23" id="23"/>
          <p:cNvSpPr txBox="true"/>
          <p:nvPr/>
        </p:nvSpPr>
        <p:spPr>
          <a:xfrm rot="0">
            <a:off x="6848980" y="7256253"/>
            <a:ext cx="10410320" cy="1758950"/>
          </a:xfrm>
          <a:prstGeom prst="rect">
            <a:avLst/>
          </a:prstGeom>
        </p:spPr>
        <p:txBody>
          <a:bodyPr anchor="t" rtlCol="false" tIns="0" lIns="0" bIns="0" rIns="0">
            <a:spAutoFit/>
          </a:bodyPr>
          <a:lstStyle/>
          <a:p>
            <a:pPr algn="ctr">
              <a:lnSpc>
                <a:spcPts val="2800"/>
              </a:lnSpc>
            </a:pPr>
            <a:r>
              <a:rPr lang="en-US" sz="2000">
                <a:solidFill>
                  <a:srgbClr val="FFFFFF"/>
                </a:solidFill>
                <a:latin typeface="Emblema One"/>
              </a:rPr>
              <a:t>Data Science ułatwia podejmowanie decyzji opartych na faktach, co zwiększa efektywność biznesową poprzez identyfikację trendów i prognozowanie zachowań klientów. Dzięki analizie dużych zbiorów danych możliwe jest dostosowywanie oferty usług do indywidualnych preferencji klientów.</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8611142"/>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2976018" y="327360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grpSp>
        <p:nvGrpSpPr>
          <p:cNvPr name="Group 5" id="5"/>
          <p:cNvGrpSpPr/>
          <p:nvPr/>
        </p:nvGrpSpPr>
        <p:grpSpPr>
          <a:xfrm rot="0">
            <a:off x="274193" y="201797"/>
            <a:ext cx="16285299" cy="826903"/>
            <a:chOff x="0" y="0"/>
            <a:chExt cx="21713732" cy="1102537"/>
          </a:xfrm>
        </p:grpSpPr>
        <p:sp>
          <p:nvSpPr>
            <p:cNvPr name="AutoShape 6" id="6"/>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7" id="7"/>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Index Objects</a:t>
              </a:r>
            </a:p>
          </p:txBody>
        </p:sp>
      </p:grpSp>
      <p:sp>
        <p:nvSpPr>
          <p:cNvPr name="Freeform 8" id="8"/>
          <p:cNvSpPr/>
          <p:nvPr/>
        </p:nvSpPr>
        <p:spPr>
          <a:xfrm flipH="false" flipV="false" rot="0">
            <a:off x="6737711" y="3458363"/>
            <a:ext cx="10521589" cy="6760165"/>
          </a:xfrm>
          <a:custGeom>
            <a:avLst/>
            <a:gdLst/>
            <a:ahLst/>
            <a:cxnLst/>
            <a:rect r="r" b="b" t="t" l="l"/>
            <a:pathLst>
              <a:path h="6760165" w="10521589">
                <a:moveTo>
                  <a:pt x="0" y="0"/>
                </a:moveTo>
                <a:lnTo>
                  <a:pt x="10521589" y="0"/>
                </a:lnTo>
                <a:lnTo>
                  <a:pt x="10521589" y="6760164"/>
                </a:lnTo>
                <a:lnTo>
                  <a:pt x="0" y="6760164"/>
                </a:lnTo>
                <a:lnTo>
                  <a:pt x="0" y="0"/>
                </a:lnTo>
                <a:close/>
              </a:path>
            </a:pathLst>
          </a:custGeom>
          <a:blipFill>
            <a:blip r:embed="rId5"/>
            <a:stretch>
              <a:fillRect l="0" t="0" r="0" b="0"/>
            </a:stretch>
          </a:blipFill>
          <a:ln w="38100" cap="sq">
            <a:solidFill>
              <a:srgbClr val="FFFFFF"/>
            </a:solidFill>
            <a:prstDash val="solid"/>
            <a:miter/>
          </a:ln>
        </p:spPr>
      </p:sp>
      <p:pic>
        <p:nvPicPr>
          <p:cNvPr name="Picture 9" id="9"/>
          <p:cNvPicPr>
            <a:picLocks noChangeAspect="true"/>
          </p:cNvPicPr>
          <p:nvPr/>
        </p:nvPicPr>
        <p:blipFill>
          <a:blip r:embed="rId6"/>
          <a:srcRect l="0" t="0" r="0" b="0"/>
          <a:stretch>
            <a:fillRect/>
          </a:stretch>
        </p:blipFill>
        <p:spPr>
          <a:xfrm flipH="false" flipV="false" rot="0">
            <a:off x="5337709" y="5623610"/>
            <a:ext cx="1400002" cy="273000"/>
          </a:xfrm>
          <a:prstGeom prst="rect">
            <a:avLst/>
          </a:prstGeom>
        </p:spPr>
      </p:pic>
      <p:sp>
        <p:nvSpPr>
          <p:cNvPr name="Freeform 10" id="10"/>
          <p:cNvSpPr/>
          <p:nvPr/>
        </p:nvSpPr>
        <p:spPr>
          <a:xfrm flipH="false" flipV="false" rot="0">
            <a:off x="729108" y="7130915"/>
            <a:ext cx="5036897" cy="2127385"/>
          </a:xfrm>
          <a:custGeom>
            <a:avLst/>
            <a:gdLst/>
            <a:ahLst/>
            <a:cxnLst/>
            <a:rect r="r" b="b" t="t" l="l"/>
            <a:pathLst>
              <a:path h="2127385" w="5036897">
                <a:moveTo>
                  <a:pt x="0" y="0"/>
                </a:moveTo>
                <a:lnTo>
                  <a:pt x="5036897" y="0"/>
                </a:lnTo>
                <a:lnTo>
                  <a:pt x="5036897" y="2127385"/>
                </a:lnTo>
                <a:lnTo>
                  <a:pt x="0" y="2127385"/>
                </a:lnTo>
                <a:lnTo>
                  <a:pt x="0" y="0"/>
                </a:lnTo>
                <a:close/>
              </a:path>
            </a:pathLst>
          </a:custGeom>
          <a:blipFill>
            <a:blip r:embed="rId7"/>
            <a:stretch>
              <a:fillRect l="0" t="0" r="0" b="0"/>
            </a:stretch>
          </a:blipFill>
          <a:ln w="38100" cap="sq">
            <a:solidFill>
              <a:srgbClr val="FFFFFF"/>
            </a:solidFill>
            <a:prstDash val="solid"/>
            <a:miter/>
          </a:ln>
        </p:spPr>
      </p:sp>
      <p:sp>
        <p:nvSpPr>
          <p:cNvPr name="TextBox 11" id="11"/>
          <p:cNvSpPr txBox="true"/>
          <p:nvPr/>
        </p:nvSpPr>
        <p:spPr>
          <a:xfrm rot="0">
            <a:off x="274193" y="1221642"/>
            <a:ext cx="9799688" cy="2539365"/>
          </a:xfrm>
          <a:prstGeom prst="rect">
            <a:avLst/>
          </a:prstGeom>
        </p:spPr>
        <p:txBody>
          <a:bodyPr anchor="t" rtlCol="false" tIns="0" lIns="0" bIns="0" rIns="0">
            <a:spAutoFit/>
          </a:bodyPr>
          <a:lstStyle/>
          <a:p>
            <a:pPr>
              <a:lnSpc>
                <a:spcPts val="3359"/>
              </a:lnSpc>
            </a:pPr>
            <a:r>
              <a:rPr lang="en-US" sz="2400">
                <a:solidFill>
                  <a:srgbClr val="38B6FF"/>
                </a:solidFill>
                <a:latin typeface="Emblema One"/>
              </a:rPr>
              <a:t>Index Objects</a:t>
            </a:r>
            <a:r>
              <a:rPr lang="en-US" sz="2400">
                <a:solidFill>
                  <a:srgbClr val="FFFFFF"/>
                </a:solidFill>
                <a:latin typeface="Emblema One"/>
              </a:rPr>
              <a:t> w Pandas odpowiedzialne są za przechowywanie etykiet osi oraz innych metadanych z nimi związanych (takich jak np: ich nazwy) </a:t>
            </a:r>
          </a:p>
          <a:p>
            <a:pPr marL="518160" indent="-259080" lvl="1">
              <a:lnSpc>
                <a:spcPts val="3359"/>
              </a:lnSpc>
              <a:buFont typeface="Arial"/>
              <a:buChar char="•"/>
            </a:pPr>
            <a:r>
              <a:rPr lang="en-US" sz="2400">
                <a:solidFill>
                  <a:srgbClr val="FFFFFF"/>
                </a:solidFill>
                <a:latin typeface="Emblema One"/>
              </a:rPr>
              <a:t>są niezmienne</a:t>
            </a:r>
          </a:p>
          <a:p>
            <a:pPr marL="518160" indent="-259080" lvl="1">
              <a:lnSpc>
                <a:spcPts val="3359"/>
              </a:lnSpc>
              <a:buFont typeface="Arial"/>
              <a:buChar char="•"/>
            </a:pPr>
            <a:r>
              <a:rPr lang="en-US" sz="2400">
                <a:solidFill>
                  <a:srgbClr val="FFFFFF"/>
                </a:solidFill>
                <a:latin typeface="Emblema One"/>
              </a:rPr>
              <a:t>posiadają wiele podobnych atrybutów oraz metod jak </a:t>
            </a:r>
            <a:r>
              <a:rPr lang="en-US" sz="2400">
                <a:solidFill>
                  <a:srgbClr val="38B6FF"/>
                </a:solidFill>
                <a:latin typeface="Emblema One"/>
              </a:rPr>
              <a:t>NumPy arrays</a:t>
            </a:r>
          </a:p>
        </p:txBody>
      </p:sp>
      <p:sp>
        <p:nvSpPr>
          <p:cNvPr name="TextBox 12" id="12"/>
          <p:cNvSpPr txBox="true"/>
          <p:nvPr/>
        </p:nvSpPr>
        <p:spPr>
          <a:xfrm rot="0">
            <a:off x="539778" y="5095875"/>
            <a:ext cx="5036897" cy="1553845"/>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Niezmienność jest ważna w kwestii współdzielenia jednego </a:t>
            </a:r>
            <a:r>
              <a:rPr lang="en-US" sz="2199">
                <a:solidFill>
                  <a:srgbClr val="38B6FF"/>
                </a:solidFill>
                <a:latin typeface="Emblema One"/>
              </a:rPr>
              <a:t>Index Object-u</a:t>
            </a:r>
            <a:r>
              <a:rPr lang="en-US" sz="2199">
                <a:solidFill>
                  <a:srgbClr val="FFFFFF"/>
                </a:solidFill>
                <a:latin typeface="Emblema One"/>
              </a:rPr>
              <a:t> przez wiele obiektów </a:t>
            </a:r>
            <a:r>
              <a:rPr lang="en-US" sz="2199">
                <a:solidFill>
                  <a:srgbClr val="38B6FF"/>
                </a:solidFill>
                <a:latin typeface="Emblema One"/>
              </a:rPr>
              <a:t>Pandas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5146123" y="1355511"/>
            <a:ext cx="7995755" cy="7575978"/>
          </a:xfrm>
          <a:custGeom>
            <a:avLst/>
            <a:gdLst/>
            <a:ahLst/>
            <a:cxnLst/>
            <a:rect r="r" b="b" t="t" l="l"/>
            <a:pathLst>
              <a:path h="7575978" w="7995755">
                <a:moveTo>
                  <a:pt x="0" y="0"/>
                </a:moveTo>
                <a:lnTo>
                  <a:pt x="7995754" y="0"/>
                </a:lnTo>
                <a:lnTo>
                  <a:pt x="7995754" y="7575978"/>
                </a:lnTo>
                <a:lnTo>
                  <a:pt x="0" y="7575978"/>
                </a:lnTo>
                <a:lnTo>
                  <a:pt x="0" y="0"/>
                </a:lnTo>
                <a:close/>
              </a:path>
            </a:pathLst>
          </a:custGeom>
          <a:blipFill>
            <a:blip r:embed="rId2">
              <a:alphaModFix amt="72000"/>
            </a:blip>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alphaModFix amt="77000"/>
            </a:blip>
            <a:stretch>
              <a:fillRect l="0" t="0" r="0" b="0"/>
            </a:stretch>
          </a:blipFill>
        </p:spPr>
      </p:sp>
      <p:sp>
        <p:nvSpPr>
          <p:cNvPr name="Freeform 4" id="4"/>
          <p:cNvSpPr/>
          <p:nvPr/>
        </p:nvSpPr>
        <p:spPr>
          <a:xfrm flipH="false" flipV="false" rot="-447366">
            <a:off x="14912034" y="-19452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4"/>
            <a:stretch>
              <a:fillRect l="0" t="0" r="0" b="0"/>
            </a:stretch>
          </a:blipFill>
        </p:spPr>
      </p:sp>
      <p:grpSp>
        <p:nvGrpSpPr>
          <p:cNvPr name="Group 6" id="6"/>
          <p:cNvGrpSpPr/>
          <p:nvPr/>
        </p:nvGrpSpPr>
        <p:grpSpPr>
          <a:xfrm rot="0">
            <a:off x="274193" y="201797"/>
            <a:ext cx="16285299" cy="826903"/>
            <a:chOff x="0" y="0"/>
            <a:chExt cx="21713732" cy="1102537"/>
          </a:xfrm>
        </p:grpSpPr>
        <p:sp>
          <p:nvSpPr>
            <p:cNvPr name="AutoShape 7" id="7"/>
            <p:cNvSpPr/>
            <p:nvPr/>
          </p:nvSpPr>
          <p:spPr>
            <a:xfrm>
              <a:off x="0" y="1077137"/>
              <a:ext cx="13769146" cy="0"/>
            </a:xfrm>
            <a:prstGeom prst="line">
              <a:avLst/>
            </a:prstGeom>
            <a:ln cap="flat" w="50800">
              <a:solidFill>
                <a:srgbClr val="FFFFFF"/>
              </a:solidFill>
              <a:prstDash val="solid"/>
              <a:headEnd type="none" len="sm" w="sm"/>
              <a:tailEnd type="none" len="sm" w="sm"/>
            </a:ln>
          </p:spPr>
        </p:sp>
        <p:sp>
          <p:nvSpPr>
            <p:cNvPr name="TextBox 8" id="8"/>
            <p:cNvSpPr txBox="true"/>
            <p:nvPr/>
          </p:nvSpPr>
          <p:spPr>
            <a:xfrm rot="0">
              <a:off x="0" y="-85725"/>
              <a:ext cx="21713732" cy="93408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Pandas - Reindexing</a:t>
              </a:r>
            </a:p>
          </p:txBody>
        </p:sp>
      </p:grpSp>
      <p:sp>
        <p:nvSpPr>
          <p:cNvPr name="Freeform 9" id="9"/>
          <p:cNvSpPr/>
          <p:nvPr/>
        </p:nvSpPr>
        <p:spPr>
          <a:xfrm flipH="false" flipV="false" rot="0">
            <a:off x="274193" y="1549359"/>
            <a:ext cx="7577814" cy="7902789"/>
          </a:xfrm>
          <a:custGeom>
            <a:avLst/>
            <a:gdLst/>
            <a:ahLst/>
            <a:cxnLst/>
            <a:rect r="r" b="b" t="t" l="l"/>
            <a:pathLst>
              <a:path h="7902789" w="7577814">
                <a:moveTo>
                  <a:pt x="0" y="0"/>
                </a:moveTo>
                <a:lnTo>
                  <a:pt x="7577814" y="0"/>
                </a:lnTo>
                <a:lnTo>
                  <a:pt x="7577814" y="7902788"/>
                </a:lnTo>
                <a:lnTo>
                  <a:pt x="0" y="7902788"/>
                </a:lnTo>
                <a:lnTo>
                  <a:pt x="0" y="0"/>
                </a:lnTo>
                <a:close/>
              </a:path>
            </a:pathLst>
          </a:custGeom>
          <a:blipFill>
            <a:blip r:embed="rId5"/>
            <a:stretch>
              <a:fillRect l="0" t="0" r="0" b="0"/>
            </a:stretch>
          </a:blipFill>
          <a:ln w="38100" cap="sq">
            <a:solidFill>
              <a:srgbClr val="FFFFFF"/>
            </a:solidFill>
            <a:prstDash val="solid"/>
            <a:miter/>
          </a:ln>
        </p:spPr>
      </p:sp>
      <p:pic>
        <p:nvPicPr>
          <p:cNvPr name="Picture 10" id="10"/>
          <p:cNvPicPr>
            <a:picLocks noChangeAspect="true"/>
          </p:cNvPicPr>
          <p:nvPr/>
        </p:nvPicPr>
        <p:blipFill>
          <a:blip r:embed="rId6"/>
          <a:srcRect l="0" t="0" r="0" b="0"/>
          <a:stretch>
            <a:fillRect/>
          </a:stretch>
        </p:blipFill>
        <p:spPr>
          <a:xfrm flipH="false" flipV="false" rot="9623916">
            <a:off x="7964226" y="4245193"/>
            <a:ext cx="741269" cy="797064"/>
          </a:xfrm>
          <a:prstGeom prst="rect">
            <a:avLst/>
          </a:prstGeom>
        </p:spPr>
      </p:pic>
      <p:sp>
        <p:nvSpPr>
          <p:cNvPr name="TextBox 11" id="11"/>
          <p:cNvSpPr txBox="true"/>
          <p:nvPr/>
        </p:nvSpPr>
        <p:spPr>
          <a:xfrm rot="0">
            <a:off x="8334861" y="4938100"/>
            <a:ext cx="6156515"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Brakujące dane są uzupełniane przy użyciu atrybutu </a:t>
            </a:r>
            <a:r>
              <a:rPr lang="en-US" sz="2400">
                <a:solidFill>
                  <a:srgbClr val="38B6FF"/>
                </a:solidFill>
                <a:latin typeface="Emblema One"/>
              </a:rPr>
              <a:t>fill_value</a:t>
            </a:r>
          </a:p>
        </p:txBody>
      </p:sp>
      <p:pic>
        <p:nvPicPr>
          <p:cNvPr name="Picture 12" id="12"/>
          <p:cNvPicPr>
            <a:picLocks noChangeAspect="true"/>
          </p:cNvPicPr>
          <p:nvPr/>
        </p:nvPicPr>
        <p:blipFill>
          <a:blip r:embed="rId6"/>
          <a:srcRect l="0" t="0" r="0" b="0"/>
          <a:stretch>
            <a:fillRect/>
          </a:stretch>
        </p:blipFill>
        <p:spPr>
          <a:xfrm flipH="false" flipV="false" rot="9623916">
            <a:off x="7964226" y="6874665"/>
            <a:ext cx="741269" cy="797064"/>
          </a:xfrm>
          <a:prstGeom prst="rect">
            <a:avLst/>
          </a:prstGeom>
        </p:spPr>
      </p:pic>
      <p:sp>
        <p:nvSpPr>
          <p:cNvPr name="TextBox 13" id="13"/>
          <p:cNvSpPr txBox="true"/>
          <p:nvPr/>
        </p:nvSpPr>
        <p:spPr>
          <a:xfrm rot="0">
            <a:off x="8129133" y="7553454"/>
            <a:ext cx="8430359" cy="82486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Możliwe jest zastosowanie interpolacji podczas reindeksowania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Freeform 4" id="4"/>
          <p:cNvSpPr/>
          <p:nvPr/>
        </p:nvSpPr>
        <p:spPr>
          <a:xfrm flipH="false" flipV="false" rot="0">
            <a:off x="1567620" y="1556215"/>
            <a:ext cx="8998019" cy="7492955"/>
          </a:xfrm>
          <a:custGeom>
            <a:avLst/>
            <a:gdLst/>
            <a:ahLst/>
            <a:cxnLst/>
            <a:rect r="r" b="b" t="t" l="l"/>
            <a:pathLst>
              <a:path h="7492955" w="8998019">
                <a:moveTo>
                  <a:pt x="0" y="0"/>
                </a:moveTo>
                <a:lnTo>
                  <a:pt x="8998019" y="0"/>
                </a:lnTo>
                <a:lnTo>
                  <a:pt x="8998019" y="7492955"/>
                </a:lnTo>
                <a:lnTo>
                  <a:pt x="0" y="7492955"/>
                </a:lnTo>
                <a:lnTo>
                  <a:pt x="0" y="0"/>
                </a:lnTo>
                <a:close/>
              </a:path>
            </a:pathLst>
          </a:custGeom>
          <a:blipFill>
            <a:blip r:embed="rId4"/>
            <a:stretch>
              <a:fillRect l="0" t="0" r="0" b="0"/>
            </a:stretch>
          </a:blipFill>
          <a:ln w="38100" cap="sq">
            <a:solidFill>
              <a:srgbClr val="FFFFFF"/>
            </a:solidFill>
            <a:prstDash val="solid"/>
            <a:miter/>
          </a:ln>
        </p:spPr>
      </p:sp>
      <p:pic>
        <p:nvPicPr>
          <p:cNvPr name="Picture 5" id="5"/>
          <p:cNvPicPr>
            <a:picLocks noChangeAspect="true"/>
          </p:cNvPicPr>
          <p:nvPr/>
        </p:nvPicPr>
        <p:blipFill>
          <a:blip r:embed="rId5"/>
          <a:srcRect l="0" t="0" r="0" b="0"/>
          <a:stretch>
            <a:fillRect/>
          </a:stretch>
        </p:blipFill>
        <p:spPr>
          <a:xfrm flipH="false" flipV="false" rot="9990935">
            <a:off x="10662383" y="4707023"/>
            <a:ext cx="867012" cy="93227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5836847">
            <a:off x="10637294" y="6197649"/>
            <a:ext cx="741269" cy="797064"/>
          </a:xfrm>
          <a:prstGeom prst="rect">
            <a:avLst/>
          </a:prstGeom>
        </p:spPr>
      </p:pic>
      <p:sp>
        <p:nvSpPr>
          <p:cNvPr name="TextBox 7" id="7"/>
          <p:cNvSpPr txBox="true"/>
          <p:nvPr/>
        </p:nvSpPr>
        <p:spPr>
          <a:xfrm rot="0">
            <a:off x="11738481" y="5352216"/>
            <a:ext cx="5807977" cy="1243965"/>
          </a:xfrm>
          <a:prstGeom prst="rect">
            <a:avLst/>
          </a:prstGeom>
        </p:spPr>
        <p:txBody>
          <a:bodyPr anchor="t" rtlCol="false" tIns="0" lIns="0" bIns="0" rIns="0">
            <a:spAutoFit/>
          </a:bodyPr>
          <a:lstStyle/>
          <a:p>
            <a:pPr algn="ctr">
              <a:lnSpc>
                <a:spcPts val="3359"/>
              </a:lnSpc>
            </a:pPr>
            <a:r>
              <a:rPr lang="en-US" sz="2400">
                <a:solidFill>
                  <a:srgbClr val="FFFFFF"/>
                </a:solidFill>
                <a:latin typeface="Emblema One"/>
              </a:rPr>
              <a:t>W przypadku </a:t>
            </a:r>
            <a:r>
              <a:rPr lang="en-US" sz="2400">
                <a:solidFill>
                  <a:srgbClr val="38B6FF"/>
                </a:solidFill>
                <a:latin typeface="Emblema One"/>
              </a:rPr>
              <a:t>DataFrame</a:t>
            </a:r>
            <a:r>
              <a:rPr lang="en-US" sz="2400">
                <a:solidFill>
                  <a:srgbClr val="FFFFFF"/>
                </a:solidFill>
                <a:latin typeface="Emblema One"/>
              </a:rPr>
              <a:t> możliwe jest reindeksowanie zarówno kolumn jak i wierszy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AutoShape 6" id="6"/>
          <p:cNvSpPr/>
          <p:nvPr/>
        </p:nvSpPr>
        <p:spPr>
          <a:xfrm>
            <a:off x="2443419" y="1869674"/>
            <a:ext cx="10279034"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43384" y="197659"/>
            <a:ext cx="11413518" cy="126796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Na czym polega praca analityka danych ?</a:t>
            </a:r>
          </a:p>
        </p:txBody>
      </p:sp>
      <p:grpSp>
        <p:nvGrpSpPr>
          <p:cNvPr name="Group 8" id="8"/>
          <p:cNvGrpSpPr/>
          <p:nvPr/>
        </p:nvGrpSpPr>
        <p:grpSpPr>
          <a:xfrm rot="0">
            <a:off x="2564405" y="3591166"/>
            <a:ext cx="9409358" cy="3104667"/>
            <a:chOff x="0" y="0"/>
            <a:chExt cx="12545811" cy="4139557"/>
          </a:xfrm>
        </p:grpSpPr>
        <p:grpSp>
          <p:nvGrpSpPr>
            <p:cNvPr name="Group 9" id="9"/>
            <p:cNvGrpSpPr/>
            <p:nvPr/>
          </p:nvGrpSpPr>
          <p:grpSpPr>
            <a:xfrm rot="0">
              <a:off x="0" y="0"/>
              <a:ext cx="587042" cy="5870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2" id="12"/>
            <p:cNvSpPr txBox="true"/>
            <p:nvPr/>
          </p:nvSpPr>
          <p:spPr>
            <a:xfrm rot="0">
              <a:off x="587042" y="22799"/>
              <a:ext cx="11809207" cy="493818"/>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Zdefiniowanie i zrozumienie problemu biznesowego</a:t>
              </a:r>
            </a:p>
          </p:txBody>
        </p:sp>
        <p:grpSp>
          <p:nvGrpSpPr>
            <p:cNvPr name="Group 13" id="13"/>
            <p:cNvGrpSpPr/>
            <p:nvPr/>
          </p:nvGrpSpPr>
          <p:grpSpPr>
            <a:xfrm rot="0">
              <a:off x="73363" y="710503"/>
              <a:ext cx="587042" cy="5870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5" id="15"/>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16" id="16"/>
            <p:cNvSpPr txBox="true"/>
            <p:nvPr/>
          </p:nvSpPr>
          <p:spPr>
            <a:xfrm rot="0">
              <a:off x="736604" y="733302"/>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Zbieranie danych</a:t>
              </a:r>
            </a:p>
          </p:txBody>
        </p:sp>
        <p:grpSp>
          <p:nvGrpSpPr>
            <p:cNvPr name="Group 17" id="17"/>
            <p:cNvGrpSpPr/>
            <p:nvPr/>
          </p:nvGrpSpPr>
          <p:grpSpPr>
            <a:xfrm rot="0">
              <a:off x="73363" y="1421006"/>
              <a:ext cx="587042" cy="5870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19" id="19"/>
              <p:cNvSpPr txBox="true"/>
              <p:nvPr/>
            </p:nvSpPr>
            <p:spPr>
              <a:xfrm>
                <a:off x="139700" y="92075"/>
                <a:ext cx="533400" cy="581025"/>
              </a:xfrm>
              <a:prstGeom prst="rect">
                <a:avLst/>
              </a:prstGeom>
            </p:spPr>
            <p:txBody>
              <a:bodyPr anchor="ctr" rtlCol="false" tIns="50800" lIns="50800" bIns="50800" rIns="50800"/>
              <a:lstStyle/>
              <a:p>
                <a:pPr>
                  <a:lnSpc>
                    <a:spcPts val="3079"/>
                  </a:lnSpc>
                </a:pPr>
              </a:p>
            </p:txBody>
          </p:sp>
        </p:grpSp>
        <p:sp>
          <p:nvSpPr>
            <p:cNvPr name="TextBox 20" id="20"/>
            <p:cNvSpPr txBox="true"/>
            <p:nvPr/>
          </p:nvSpPr>
          <p:spPr>
            <a:xfrm rot="0">
              <a:off x="736604" y="1443805"/>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Czyszczenie oraz analiza danych</a:t>
              </a:r>
            </a:p>
          </p:txBody>
        </p:sp>
        <p:grpSp>
          <p:nvGrpSpPr>
            <p:cNvPr name="Group 21" id="21"/>
            <p:cNvGrpSpPr/>
            <p:nvPr/>
          </p:nvGrpSpPr>
          <p:grpSpPr>
            <a:xfrm rot="0">
              <a:off x="73363" y="2131509"/>
              <a:ext cx="587042" cy="58704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4" id="24"/>
            <p:cNvSpPr txBox="true"/>
            <p:nvPr/>
          </p:nvSpPr>
          <p:spPr>
            <a:xfrm rot="0">
              <a:off x="736604" y="2154308"/>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Modelowanie danych</a:t>
              </a:r>
            </a:p>
          </p:txBody>
        </p:sp>
        <p:grpSp>
          <p:nvGrpSpPr>
            <p:cNvPr name="Group 25" id="25"/>
            <p:cNvGrpSpPr/>
            <p:nvPr/>
          </p:nvGrpSpPr>
          <p:grpSpPr>
            <a:xfrm rot="0">
              <a:off x="73363" y="2842012"/>
              <a:ext cx="587042" cy="58704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27" id="27"/>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28" id="28"/>
            <p:cNvSpPr txBox="true"/>
            <p:nvPr/>
          </p:nvSpPr>
          <p:spPr>
            <a:xfrm rot="0">
              <a:off x="736604" y="2864811"/>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Wizualizacja danych</a:t>
              </a:r>
            </a:p>
          </p:txBody>
        </p:sp>
        <p:grpSp>
          <p:nvGrpSpPr>
            <p:cNvPr name="Group 29" id="29"/>
            <p:cNvGrpSpPr/>
            <p:nvPr/>
          </p:nvGrpSpPr>
          <p:grpSpPr>
            <a:xfrm rot="0">
              <a:off x="73363" y="3552515"/>
              <a:ext cx="587042" cy="58704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4D1354"/>
              </a:solidFill>
            </p:spPr>
          </p:sp>
          <p:sp>
            <p:nvSpPr>
              <p:cNvPr name="TextBox 31" id="31"/>
              <p:cNvSpPr txBox="true"/>
              <p:nvPr/>
            </p:nvSpPr>
            <p:spPr>
              <a:xfrm>
                <a:off x="139700" y="92075"/>
                <a:ext cx="533400" cy="581025"/>
              </a:xfrm>
              <a:prstGeom prst="rect">
                <a:avLst/>
              </a:prstGeom>
            </p:spPr>
            <p:txBody>
              <a:bodyPr anchor="ctr" rtlCol="false" tIns="50800" lIns="50800" bIns="50800" rIns="50800"/>
              <a:lstStyle/>
              <a:p>
                <a:pPr algn="ctr">
                  <a:lnSpc>
                    <a:spcPts val="3079"/>
                  </a:lnSpc>
                </a:pPr>
              </a:p>
            </p:txBody>
          </p:sp>
        </p:grpSp>
        <p:sp>
          <p:nvSpPr>
            <p:cNvPr name="TextBox 32" id="32"/>
            <p:cNvSpPr txBox="true"/>
            <p:nvPr/>
          </p:nvSpPr>
          <p:spPr>
            <a:xfrm rot="0">
              <a:off x="736604" y="3575314"/>
              <a:ext cx="11809207" cy="493818"/>
            </a:xfrm>
            <a:prstGeom prst="rect">
              <a:avLst/>
            </a:prstGeom>
          </p:spPr>
          <p:txBody>
            <a:bodyPr anchor="t" rtlCol="false" tIns="0" lIns="0" bIns="0" rIns="0">
              <a:spAutoFit/>
            </a:bodyPr>
            <a:lstStyle/>
            <a:p>
              <a:pPr>
                <a:lnSpc>
                  <a:spcPts val="3079"/>
                </a:lnSpc>
              </a:pPr>
              <a:r>
                <a:rPr lang="en-US" sz="2199">
                  <a:solidFill>
                    <a:srgbClr val="FFFFFF"/>
                  </a:solidFill>
                  <a:latin typeface="Emblema One"/>
                </a:rPr>
                <a:t>Prezentacja wyników analizy danych</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624184">
            <a:off x="7998751" y="-2108416"/>
            <a:ext cx="9054625" cy="8058616"/>
          </a:xfrm>
          <a:custGeom>
            <a:avLst/>
            <a:gdLst/>
            <a:ahLst/>
            <a:cxnLst/>
            <a:rect r="r" b="b" t="t" l="l"/>
            <a:pathLst>
              <a:path h="8058616" w="9054625">
                <a:moveTo>
                  <a:pt x="0" y="0"/>
                </a:moveTo>
                <a:lnTo>
                  <a:pt x="9054624" y="0"/>
                </a:lnTo>
                <a:lnTo>
                  <a:pt x="9054624" y="8058616"/>
                </a:lnTo>
                <a:lnTo>
                  <a:pt x="0" y="8058616"/>
                </a:lnTo>
                <a:lnTo>
                  <a:pt x="0" y="0"/>
                </a:lnTo>
                <a:close/>
              </a:path>
            </a:pathLst>
          </a:custGeom>
          <a:blipFill>
            <a:blip r:embed="rId2">
              <a:alphaModFix amt="56000"/>
            </a:blip>
            <a:stretch>
              <a:fillRect l="0" t="0" r="0" b="0"/>
            </a:stretch>
          </a:blipFill>
        </p:spPr>
      </p:sp>
      <p:sp>
        <p:nvSpPr>
          <p:cNvPr name="Freeform 3" id="3"/>
          <p:cNvSpPr/>
          <p:nvPr/>
        </p:nvSpPr>
        <p:spPr>
          <a:xfrm flipH="false" flipV="false" rot="-5017281">
            <a:off x="7304671" y="97140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alphaModFix amt="65999"/>
            </a:blip>
            <a:stretch>
              <a:fillRect l="0" t="0" r="0" b="0"/>
            </a:stretch>
          </a:blipFill>
        </p:spPr>
      </p:sp>
      <p:sp>
        <p:nvSpPr>
          <p:cNvPr name="Freeform 4" id="4"/>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AutoShape 5" id="5"/>
          <p:cNvSpPr/>
          <p:nvPr/>
        </p:nvSpPr>
        <p:spPr>
          <a:xfrm>
            <a:off x="284031" y="1939942"/>
            <a:ext cx="10278860"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83996" y="253365"/>
            <a:ext cx="16378919" cy="1464945"/>
          </a:xfrm>
          <a:prstGeom prst="rect">
            <a:avLst/>
          </a:prstGeom>
        </p:spPr>
        <p:txBody>
          <a:bodyPr anchor="t" rtlCol="false" tIns="0" lIns="0" bIns="0" rIns="0">
            <a:spAutoFit/>
          </a:bodyPr>
          <a:lstStyle/>
          <a:p>
            <a:pPr>
              <a:lnSpc>
                <a:spcPts val="5880"/>
              </a:lnSpc>
            </a:pPr>
            <a:r>
              <a:rPr lang="en-US" sz="4200">
                <a:solidFill>
                  <a:srgbClr val="FFFFFF"/>
                </a:solidFill>
                <a:latin typeface="Emblema One"/>
              </a:rPr>
              <a:t>W jakich obszarach wykorzystuje się rozwiązania Data Science?</a:t>
            </a:r>
          </a:p>
        </p:txBody>
      </p:sp>
      <p:grpSp>
        <p:nvGrpSpPr>
          <p:cNvPr name="Group 7" id="7"/>
          <p:cNvGrpSpPr/>
          <p:nvPr/>
        </p:nvGrpSpPr>
        <p:grpSpPr>
          <a:xfrm rot="0">
            <a:off x="156869" y="2178067"/>
            <a:ext cx="18008566" cy="5711491"/>
            <a:chOff x="0" y="0"/>
            <a:chExt cx="24011421" cy="7615321"/>
          </a:xfrm>
        </p:grpSpPr>
        <p:grpSp>
          <p:nvGrpSpPr>
            <p:cNvPr name="Group 8" id="8"/>
            <p:cNvGrpSpPr/>
            <p:nvPr/>
          </p:nvGrpSpPr>
          <p:grpSpPr>
            <a:xfrm rot="0">
              <a:off x="0" y="0"/>
              <a:ext cx="1146278" cy="705407"/>
              <a:chOff x="0" y="0"/>
              <a:chExt cx="1320790" cy="812800"/>
            </a:xfrm>
          </p:grpSpPr>
          <p:sp>
            <p:nvSpPr>
              <p:cNvPr name="Freeform 9" id="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0" id="1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1" id="11"/>
            <p:cNvSpPr txBox="true"/>
            <p:nvPr/>
          </p:nvSpPr>
          <p:spPr>
            <a:xfrm rot="0">
              <a:off x="1467025" y="66318"/>
              <a:ext cx="466867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E-commerce</a:t>
              </a:r>
            </a:p>
          </p:txBody>
        </p:sp>
        <p:sp>
          <p:nvSpPr>
            <p:cNvPr name="TextBox 12" id="12"/>
            <p:cNvSpPr txBox="true"/>
            <p:nvPr/>
          </p:nvSpPr>
          <p:spPr>
            <a:xfrm rot="0">
              <a:off x="1467025" y="657782"/>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Internetowe sklepy posiadają zdolność analizowania zachowań oraz preferencji zakupowych klientów, co stanowi kluczowy element optymalizacji oferty produktowej oraz strategii promocyjnych. Wykorzystanie analizy danych umożliwia dodatkowo spersonalizowanie reklam i promocji.</a:t>
              </a:r>
            </a:p>
          </p:txBody>
        </p:sp>
        <p:grpSp>
          <p:nvGrpSpPr>
            <p:cNvPr name="Group 13" id="13"/>
            <p:cNvGrpSpPr/>
            <p:nvPr/>
          </p:nvGrpSpPr>
          <p:grpSpPr>
            <a:xfrm rot="0">
              <a:off x="0" y="2314074"/>
              <a:ext cx="1146278" cy="705407"/>
              <a:chOff x="0" y="0"/>
              <a:chExt cx="1320790" cy="812800"/>
            </a:xfrm>
          </p:grpSpPr>
          <p:sp>
            <p:nvSpPr>
              <p:cNvPr name="Freeform 14" id="14"/>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15" id="15"/>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16" id="16"/>
            <p:cNvSpPr txBox="true"/>
            <p:nvPr/>
          </p:nvSpPr>
          <p:spPr>
            <a:xfrm rot="0">
              <a:off x="1467025" y="2380392"/>
              <a:ext cx="6288500"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Spedycja oraz logistyka</a:t>
              </a:r>
            </a:p>
          </p:txBody>
        </p:sp>
        <p:sp>
          <p:nvSpPr>
            <p:cNvPr name="TextBox 17" id="17"/>
            <p:cNvSpPr txBox="true"/>
            <p:nvPr/>
          </p:nvSpPr>
          <p:spPr>
            <a:xfrm rot="0">
              <a:off x="1467025" y="2971856"/>
              <a:ext cx="22544396" cy="13895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Przedsiębiorstwa kurierskie oraz dostawcy usług logistycznych wykorzystują nauki danych (Data Science) do m.in optymalizacji tras, co przekłada się na istotne oszczędności zarówno czasowe, jak i kosztowe. Analiza danych umożliwia także zidentyfikowanie preferowanego przez klientów sposobu transportu towarów.</a:t>
              </a:r>
            </a:p>
          </p:txBody>
        </p:sp>
        <p:grpSp>
          <p:nvGrpSpPr>
            <p:cNvPr name="Group 18" id="18"/>
            <p:cNvGrpSpPr/>
            <p:nvPr/>
          </p:nvGrpSpPr>
          <p:grpSpPr>
            <a:xfrm rot="0">
              <a:off x="0" y="4628147"/>
              <a:ext cx="1146278" cy="705407"/>
              <a:chOff x="0" y="0"/>
              <a:chExt cx="1320790" cy="812800"/>
            </a:xfrm>
          </p:grpSpPr>
          <p:sp>
            <p:nvSpPr>
              <p:cNvPr name="Freeform 19" id="19"/>
              <p:cNvSpPr/>
              <p:nvPr/>
            </p:nvSpPr>
            <p:spPr>
              <a:xfrm flipH="false" flipV="false" rot="0">
                <a:off x="0" y="0"/>
                <a:ext cx="1320790" cy="812800"/>
              </a:xfrm>
              <a:custGeom>
                <a:avLst/>
                <a:gdLst/>
                <a:ahLst/>
                <a:cxnLst/>
                <a:rect r="r" b="b" t="t" l="l"/>
                <a:pathLst>
                  <a:path h="812800" w="1320790">
                    <a:moveTo>
                      <a:pt x="1320790" y="406400"/>
                    </a:moveTo>
                    <a:lnTo>
                      <a:pt x="914390" y="0"/>
                    </a:lnTo>
                    <a:lnTo>
                      <a:pt x="914390" y="203200"/>
                    </a:lnTo>
                    <a:lnTo>
                      <a:pt x="0" y="203200"/>
                    </a:lnTo>
                    <a:lnTo>
                      <a:pt x="0" y="609600"/>
                    </a:lnTo>
                    <a:lnTo>
                      <a:pt x="914390" y="609600"/>
                    </a:lnTo>
                    <a:lnTo>
                      <a:pt x="914390" y="812800"/>
                    </a:lnTo>
                    <a:lnTo>
                      <a:pt x="1320790" y="406400"/>
                    </a:lnTo>
                    <a:close/>
                  </a:path>
                </a:pathLst>
              </a:custGeom>
              <a:solidFill>
                <a:srgbClr val="793C80"/>
              </a:solidFill>
            </p:spPr>
          </p:sp>
          <p:sp>
            <p:nvSpPr>
              <p:cNvPr name="TextBox 20" id="20"/>
              <p:cNvSpPr txBox="true"/>
              <p:nvPr/>
            </p:nvSpPr>
            <p:spPr>
              <a:xfrm>
                <a:off x="0" y="155575"/>
                <a:ext cx="1219190" cy="454025"/>
              </a:xfrm>
              <a:prstGeom prst="rect">
                <a:avLst/>
              </a:prstGeom>
            </p:spPr>
            <p:txBody>
              <a:bodyPr anchor="ctr" rtlCol="false" tIns="50800" lIns="50800" bIns="50800" rIns="50800"/>
              <a:lstStyle/>
              <a:p>
                <a:pPr algn="ctr">
                  <a:lnSpc>
                    <a:spcPts val="3079"/>
                  </a:lnSpc>
                </a:pPr>
              </a:p>
            </p:txBody>
          </p:sp>
        </p:grpSp>
        <p:sp>
          <p:nvSpPr>
            <p:cNvPr name="TextBox 21" id="21"/>
            <p:cNvSpPr txBox="true"/>
            <p:nvPr/>
          </p:nvSpPr>
          <p:spPr>
            <a:xfrm rot="0">
              <a:off x="1467025" y="4694466"/>
              <a:ext cx="7999703" cy="525145"/>
            </a:xfrm>
            <a:prstGeom prst="rect">
              <a:avLst/>
            </a:prstGeom>
          </p:spPr>
          <p:txBody>
            <a:bodyPr anchor="t" rtlCol="false" tIns="0" lIns="0" bIns="0" rIns="0">
              <a:spAutoFit/>
            </a:bodyPr>
            <a:lstStyle/>
            <a:p>
              <a:pPr>
                <a:lnSpc>
                  <a:spcPts val="3359"/>
                </a:lnSpc>
              </a:pPr>
              <a:r>
                <a:rPr lang="en-US" sz="2400">
                  <a:solidFill>
                    <a:srgbClr val="FFFFFF"/>
                  </a:solidFill>
                  <a:latin typeface="Emblema One"/>
                </a:rPr>
                <a:t>Finanse oraz ubezpieczenia</a:t>
              </a:r>
            </a:p>
          </p:txBody>
        </p:sp>
        <p:sp>
          <p:nvSpPr>
            <p:cNvPr name="TextBox 22" id="22"/>
            <p:cNvSpPr txBox="true"/>
            <p:nvPr/>
          </p:nvSpPr>
          <p:spPr>
            <a:xfrm rot="0">
              <a:off x="1467025" y="5285929"/>
              <a:ext cx="22544396" cy="2329392"/>
            </a:xfrm>
            <a:prstGeom prst="rect">
              <a:avLst/>
            </a:prstGeom>
          </p:spPr>
          <p:txBody>
            <a:bodyPr anchor="t" rtlCol="false" tIns="0" lIns="0" bIns="0" rIns="0">
              <a:spAutoFit/>
            </a:bodyPr>
            <a:lstStyle/>
            <a:p>
              <a:pPr>
                <a:lnSpc>
                  <a:spcPts val="2800"/>
                </a:lnSpc>
              </a:pPr>
              <a:r>
                <a:rPr lang="en-US" sz="2000">
                  <a:solidFill>
                    <a:srgbClr val="FFFFFF"/>
                  </a:solidFill>
                  <a:latin typeface="Emblema One"/>
                </a:rPr>
                <a:t>Dziedzina Data Science stanowi wsparcie dla firm z sektora finansowego i ubezpieczeniowego w analizie ryzyka związanego z różnorodnymi decyzjami inwestycyjnymi i polisami ubezpieczeniowymi. Zakres działalności obejmuje m.in. analizę kredytową, ocenę ryzyka ubezpieczeniowego oraz prognozowanie rynkowe. Ponadto, poprzez analizę zgromadzonych danych, możliwe staje się skuteczne wykrywanie nieprawidłowych wzorców, które mogą wskazywać na występowanie oszustw finansowych.</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4948196"/>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989172" y="9489946"/>
            <a:ext cx="2546291" cy="2412611"/>
          </a:xfrm>
          <a:custGeom>
            <a:avLst/>
            <a:gdLst/>
            <a:ahLst/>
            <a:cxnLst/>
            <a:rect r="r" b="b" t="t" l="l"/>
            <a:pathLst>
              <a:path h="2412611" w="2546291">
                <a:moveTo>
                  <a:pt x="0" y="0"/>
                </a:moveTo>
                <a:lnTo>
                  <a:pt x="2546291" y="0"/>
                </a:lnTo>
                <a:lnTo>
                  <a:pt x="2546291" y="2412611"/>
                </a:lnTo>
                <a:lnTo>
                  <a:pt x="0" y="2412611"/>
                </a:lnTo>
                <a:lnTo>
                  <a:pt x="0" y="0"/>
                </a:lnTo>
                <a:close/>
              </a:path>
            </a:pathLst>
          </a:custGeom>
          <a:blipFill>
            <a:blip r:embed="rId3"/>
            <a:stretch>
              <a:fillRect l="0" t="0" r="0" b="0"/>
            </a:stretch>
          </a:blipFill>
        </p:spPr>
      </p:sp>
      <p:sp>
        <p:nvSpPr>
          <p:cNvPr name="Freeform 4" id="4"/>
          <p:cNvSpPr/>
          <p:nvPr/>
        </p:nvSpPr>
        <p:spPr>
          <a:xfrm flipH="false" flipV="false" rot="6148233">
            <a:off x="13954225" y="5687571"/>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AutoShape 5" id="5"/>
          <p:cNvSpPr/>
          <p:nvPr/>
        </p:nvSpPr>
        <p:spPr>
          <a:xfrm>
            <a:off x="460744" y="990600"/>
            <a:ext cx="10431982" cy="0"/>
          </a:xfrm>
          <a:prstGeom prst="line">
            <a:avLst/>
          </a:prstGeom>
          <a:ln cap="flat" w="38100">
            <a:solidFill>
              <a:srgbClr val="FFFFFF"/>
            </a:solidFill>
            <a:prstDash val="solid"/>
            <a:headEnd type="none" len="sm" w="sm"/>
            <a:tailEnd type="none" len="sm" w="sm"/>
          </a:ln>
        </p:spPr>
      </p:sp>
      <p:sp>
        <p:nvSpPr>
          <p:cNvPr name="AutoShape 6" id="6"/>
          <p:cNvSpPr/>
          <p:nvPr/>
        </p:nvSpPr>
        <p:spPr>
          <a:xfrm>
            <a:off x="5059450" y="1710855"/>
            <a:ext cx="0" cy="485817"/>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040400" y="1028700"/>
            <a:ext cx="0" cy="347510"/>
          </a:xfrm>
          <a:prstGeom prst="line">
            <a:avLst/>
          </a:prstGeom>
          <a:ln cap="flat" w="38100">
            <a:solidFill>
              <a:srgbClr val="FFFFFF"/>
            </a:solidFill>
            <a:prstDash val="solid"/>
            <a:headEnd type="none" len="sm" w="sm"/>
            <a:tailEnd type="none" len="sm" w="sm"/>
          </a:ln>
        </p:spPr>
      </p:sp>
      <p:sp>
        <p:nvSpPr>
          <p:cNvPr name="Freeform 8" id="8"/>
          <p:cNvSpPr/>
          <p:nvPr/>
        </p:nvSpPr>
        <p:spPr>
          <a:xfrm flipH="false" flipV="false" rot="0">
            <a:off x="4009413" y="6160231"/>
            <a:ext cx="7569395" cy="7569395"/>
          </a:xfrm>
          <a:custGeom>
            <a:avLst/>
            <a:gdLst/>
            <a:ahLst/>
            <a:cxnLst/>
            <a:rect r="r" b="b" t="t" l="l"/>
            <a:pathLst>
              <a:path h="7569395" w="7569395">
                <a:moveTo>
                  <a:pt x="0" y="0"/>
                </a:moveTo>
                <a:lnTo>
                  <a:pt x="7569395" y="0"/>
                </a:lnTo>
                <a:lnTo>
                  <a:pt x="7569395" y="7569395"/>
                </a:lnTo>
                <a:lnTo>
                  <a:pt x="0" y="7569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690046" y="5056168"/>
            <a:ext cx="2208128" cy="2208128"/>
          </a:xfrm>
          <a:custGeom>
            <a:avLst/>
            <a:gdLst/>
            <a:ahLst/>
            <a:cxnLst/>
            <a:rect r="r" b="b" t="t" l="l"/>
            <a:pathLst>
              <a:path h="2208128" w="2208128">
                <a:moveTo>
                  <a:pt x="0" y="0"/>
                </a:moveTo>
                <a:lnTo>
                  <a:pt x="2208128" y="0"/>
                </a:lnTo>
                <a:lnTo>
                  <a:pt x="2208128" y="2208127"/>
                </a:lnTo>
                <a:lnTo>
                  <a:pt x="0" y="2208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0258" y="5509286"/>
            <a:ext cx="947704" cy="1038321"/>
          </a:xfrm>
          <a:custGeom>
            <a:avLst/>
            <a:gdLst/>
            <a:ahLst/>
            <a:cxnLst/>
            <a:rect r="r" b="b" t="t" l="l"/>
            <a:pathLst>
              <a:path h="1038321" w="947704">
                <a:moveTo>
                  <a:pt x="0" y="0"/>
                </a:moveTo>
                <a:lnTo>
                  <a:pt x="947704" y="0"/>
                </a:lnTo>
                <a:lnTo>
                  <a:pt x="947704" y="1038321"/>
                </a:lnTo>
                <a:lnTo>
                  <a:pt x="0" y="10383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0157281"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3222812" y="6907250"/>
            <a:ext cx="2208128" cy="2208128"/>
          </a:xfrm>
          <a:custGeom>
            <a:avLst/>
            <a:gdLst/>
            <a:ahLst/>
            <a:cxnLst/>
            <a:rect r="r" b="b" t="t" l="l"/>
            <a:pathLst>
              <a:path h="2208128" w="2208128">
                <a:moveTo>
                  <a:pt x="0" y="0"/>
                </a:moveTo>
                <a:lnTo>
                  <a:pt x="2208128" y="0"/>
                </a:lnTo>
                <a:lnTo>
                  <a:pt x="2208128" y="2208128"/>
                </a:lnTo>
                <a:lnTo>
                  <a:pt x="0" y="2208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701099" y="7413982"/>
            <a:ext cx="1251553" cy="1194665"/>
          </a:xfrm>
          <a:custGeom>
            <a:avLst/>
            <a:gdLst/>
            <a:ahLst/>
            <a:cxnLst/>
            <a:rect r="r" b="b" t="t" l="l"/>
            <a:pathLst>
              <a:path h="1194665" w="1251553">
                <a:moveTo>
                  <a:pt x="0" y="0"/>
                </a:moveTo>
                <a:lnTo>
                  <a:pt x="1251553" y="0"/>
                </a:lnTo>
                <a:lnTo>
                  <a:pt x="1251553" y="1194664"/>
                </a:lnTo>
                <a:lnTo>
                  <a:pt x="0" y="1194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788688" y="4047553"/>
            <a:ext cx="3427070" cy="638969"/>
            <a:chOff x="0" y="0"/>
            <a:chExt cx="914964" cy="170593"/>
          </a:xfrm>
        </p:grpSpPr>
        <p:sp>
          <p:nvSpPr>
            <p:cNvPr name="Freeform 15" id="15"/>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6" id="16"/>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Społeczność</a:t>
              </a:r>
            </a:p>
          </p:txBody>
        </p:sp>
      </p:grpSp>
      <p:grpSp>
        <p:nvGrpSpPr>
          <p:cNvPr name="Group 17" id="17"/>
          <p:cNvGrpSpPr/>
          <p:nvPr/>
        </p:nvGrpSpPr>
        <p:grpSpPr>
          <a:xfrm rot="0">
            <a:off x="5918374" y="2697209"/>
            <a:ext cx="3427070" cy="638969"/>
            <a:chOff x="0" y="0"/>
            <a:chExt cx="914964" cy="170593"/>
          </a:xfrm>
        </p:grpSpPr>
        <p:sp>
          <p:nvSpPr>
            <p:cNvPr name="Freeform 18" id="18"/>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19" id="19"/>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Prostota</a:t>
              </a:r>
            </a:p>
          </p:txBody>
        </p:sp>
      </p:grpSp>
      <p:grpSp>
        <p:nvGrpSpPr>
          <p:cNvPr name="Group 20" id="20"/>
          <p:cNvGrpSpPr/>
          <p:nvPr/>
        </p:nvGrpSpPr>
        <p:grpSpPr>
          <a:xfrm rot="0">
            <a:off x="12365409" y="4955571"/>
            <a:ext cx="3427070" cy="638969"/>
            <a:chOff x="0" y="0"/>
            <a:chExt cx="914964" cy="170593"/>
          </a:xfrm>
        </p:grpSpPr>
        <p:sp>
          <p:nvSpPr>
            <p:cNvPr name="Freeform 21" id="2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4D1354"/>
            </a:solidFill>
          </p:spPr>
        </p:sp>
        <p:sp>
          <p:nvSpPr>
            <p:cNvPr name="TextBox 22" id="22"/>
            <p:cNvSpPr txBox="true"/>
            <p:nvPr/>
          </p:nvSpPr>
          <p:spPr>
            <a:xfrm>
              <a:off x="0" y="-47625"/>
              <a:ext cx="914964" cy="218218"/>
            </a:xfrm>
            <a:prstGeom prst="rect">
              <a:avLst/>
            </a:prstGeom>
          </p:spPr>
          <p:txBody>
            <a:bodyPr anchor="ctr" rtlCol="false" tIns="50114" lIns="50114" bIns="50114" rIns="50114"/>
            <a:lstStyle/>
            <a:p>
              <a:pPr algn="ctr" marL="0" indent="0" lvl="0">
                <a:lnSpc>
                  <a:spcPts val="3311"/>
                </a:lnSpc>
                <a:spcBef>
                  <a:spcPct val="0"/>
                </a:spcBef>
              </a:pPr>
              <a:r>
                <a:rPr lang="en-US" sz="2400" spc="24">
                  <a:solidFill>
                    <a:srgbClr val="FFFFFF"/>
                  </a:solidFill>
                  <a:latin typeface="Emblema One"/>
                </a:rPr>
                <a:t>Open Source</a:t>
              </a:r>
            </a:p>
          </p:txBody>
        </p:sp>
      </p:grpSp>
      <p:sp>
        <p:nvSpPr>
          <p:cNvPr name="Freeform 23" id="23"/>
          <p:cNvSpPr/>
          <p:nvPr/>
        </p:nvSpPr>
        <p:spPr>
          <a:xfrm flipH="false" flipV="false" rot="0">
            <a:off x="10632446" y="7413982"/>
            <a:ext cx="1257798" cy="1088567"/>
          </a:xfrm>
          <a:custGeom>
            <a:avLst/>
            <a:gdLst/>
            <a:ahLst/>
            <a:cxnLst/>
            <a:rect r="r" b="b" t="t" l="l"/>
            <a:pathLst>
              <a:path h="1088567" w="1257798">
                <a:moveTo>
                  <a:pt x="0" y="0"/>
                </a:moveTo>
                <a:lnTo>
                  <a:pt x="1257798" y="0"/>
                </a:lnTo>
                <a:lnTo>
                  <a:pt x="1257798" y="1088567"/>
                </a:lnTo>
                <a:lnTo>
                  <a:pt x="0" y="1088567"/>
                </a:lnTo>
                <a:lnTo>
                  <a:pt x="0" y="0"/>
                </a:lnTo>
                <a:close/>
              </a:path>
            </a:pathLst>
          </a:custGeom>
          <a:blipFill>
            <a:blip r:embed="rId13">
              <a:extLst>
                <a:ext uri="{96DAC541-7B7A-43D3-8B79-37D633B846F1}">
                  <asvg:svgBlip xmlns:asvg="http://schemas.microsoft.com/office/drawing/2016/SVG/main" r:embed="rId14"/>
                </a:ext>
              </a:extLst>
            </a:blip>
            <a:stretch>
              <a:fillRect l="-11" t="0" r="-11" b="0"/>
            </a:stretch>
          </a:blipFill>
        </p:spPr>
      </p:sp>
      <p:sp>
        <p:nvSpPr>
          <p:cNvPr name="Freeform 24" id="24"/>
          <p:cNvSpPr/>
          <p:nvPr/>
        </p:nvSpPr>
        <p:spPr>
          <a:xfrm flipH="false" flipV="false" rot="0">
            <a:off x="14003611" y="94665"/>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460709" y="389382"/>
            <a:ext cx="9235582" cy="639318"/>
          </a:xfrm>
          <a:prstGeom prst="rect">
            <a:avLst/>
          </a:prstGeom>
        </p:spPr>
        <p:txBody>
          <a:bodyPr anchor="t" rtlCol="false" tIns="0" lIns="0" bIns="0" rIns="0">
            <a:spAutoFit/>
          </a:bodyPr>
          <a:lstStyle/>
          <a:p>
            <a:pPr>
              <a:lnSpc>
                <a:spcPts val="4956"/>
              </a:lnSpc>
            </a:pPr>
            <a:r>
              <a:rPr lang="en-US" sz="4200">
                <a:solidFill>
                  <a:srgbClr val="FFFFFF"/>
                </a:solidFill>
                <a:latin typeface="Emblema One"/>
              </a:rPr>
              <a:t>Data Science - Python</a:t>
            </a:r>
          </a:p>
        </p:txBody>
      </p:sp>
      <p:sp>
        <p:nvSpPr>
          <p:cNvPr name="TextBox 26" id="26"/>
          <p:cNvSpPr txBox="true"/>
          <p:nvPr/>
        </p:nvSpPr>
        <p:spPr>
          <a:xfrm rot="0">
            <a:off x="1028700" y="9094197"/>
            <a:ext cx="1483795" cy="1042907"/>
          </a:xfrm>
          <a:prstGeom prst="rect">
            <a:avLst/>
          </a:prstGeom>
        </p:spPr>
        <p:txBody>
          <a:bodyPr anchor="t" rtlCol="false" tIns="0" lIns="0" bIns="0" rIns="0">
            <a:spAutoFit/>
          </a:bodyPr>
          <a:lstStyle/>
          <a:p>
            <a:pPr marL="0" indent="0" lvl="0">
              <a:lnSpc>
                <a:spcPts val="8115"/>
              </a:lnSpc>
              <a:spcBef>
                <a:spcPct val="0"/>
              </a:spcBef>
            </a:pPr>
            <a:r>
              <a:rPr lang="en-US" sz="6877">
                <a:solidFill>
                  <a:srgbClr val="000000"/>
                </a:solidFill>
                <a:latin typeface="HK Grotesk Bold"/>
              </a:rPr>
              <a:t>4</a:t>
            </a:r>
          </a:p>
        </p:txBody>
      </p:sp>
      <p:sp>
        <p:nvSpPr>
          <p:cNvPr name="TextBox 27" id="27"/>
          <p:cNvSpPr txBox="true"/>
          <p:nvPr/>
        </p:nvSpPr>
        <p:spPr>
          <a:xfrm rot="0">
            <a:off x="3740907" y="1328585"/>
            <a:ext cx="2980531" cy="382270"/>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Dlaczego Python?</a:t>
            </a:r>
          </a:p>
        </p:txBody>
      </p:sp>
      <p:sp>
        <p:nvSpPr>
          <p:cNvPr name="TextBox 28" id="28"/>
          <p:cNvSpPr txBox="true"/>
          <p:nvPr/>
        </p:nvSpPr>
        <p:spPr>
          <a:xfrm rot="0">
            <a:off x="0" y="4732318"/>
            <a:ext cx="5308034" cy="1771113"/>
          </a:xfrm>
          <a:prstGeom prst="rect">
            <a:avLst/>
          </a:prstGeom>
        </p:spPr>
        <p:txBody>
          <a:bodyPr anchor="t" rtlCol="false" tIns="0" lIns="0" bIns="0" rIns="0">
            <a:spAutoFit/>
          </a:bodyPr>
          <a:lstStyle/>
          <a:p>
            <a:pPr algn="ctr" marL="0" indent="0" lvl="0">
              <a:lnSpc>
                <a:spcPts val="2332"/>
              </a:lnSpc>
              <a:spcBef>
                <a:spcPct val="0"/>
              </a:spcBef>
            </a:pPr>
            <a:r>
              <a:rPr lang="en-US" sz="1690" spc="165">
                <a:solidFill>
                  <a:srgbClr val="FFFFFF"/>
                </a:solidFill>
                <a:latin typeface="Emblema One"/>
              </a:rPr>
              <a:t>Python ma ogromne wsparcie społecznościowe, co ułatwia programistom rozwiązywanie różnorodnych problemów. Dzięki platformom takim jak Stack Overflow.</a:t>
            </a:r>
          </a:p>
        </p:txBody>
      </p:sp>
      <p:sp>
        <p:nvSpPr>
          <p:cNvPr name="TextBox 29" id="29"/>
          <p:cNvSpPr txBox="true"/>
          <p:nvPr/>
        </p:nvSpPr>
        <p:spPr>
          <a:xfrm rot="0">
            <a:off x="4984349" y="3298078"/>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łatwy do nauki dzięki swojej prostocie i przejrzystości. Więcej czasu można poświęcić na eksperymentowanie niż samo pisanie kodu.</a:t>
            </a:r>
          </a:p>
        </p:txBody>
      </p:sp>
      <p:sp>
        <p:nvSpPr>
          <p:cNvPr name="TextBox 30" id="30"/>
          <p:cNvSpPr txBox="true"/>
          <p:nvPr/>
        </p:nvSpPr>
        <p:spPr>
          <a:xfrm rot="0">
            <a:off x="11431384" y="5556440"/>
            <a:ext cx="5295120" cy="1472340"/>
          </a:xfrm>
          <a:prstGeom prst="rect">
            <a:avLst/>
          </a:prstGeom>
        </p:spPr>
        <p:txBody>
          <a:bodyPr anchor="t" rtlCol="false" tIns="0" lIns="0" bIns="0" rIns="0">
            <a:spAutoFit/>
          </a:bodyPr>
          <a:lstStyle/>
          <a:p>
            <a:pPr algn="ctr" marL="0" indent="0" lvl="0">
              <a:lnSpc>
                <a:spcPts val="2326"/>
              </a:lnSpc>
              <a:spcBef>
                <a:spcPct val="0"/>
              </a:spcBef>
            </a:pPr>
            <a:r>
              <a:rPr lang="en-US" sz="1686" spc="165">
                <a:solidFill>
                  <a:srgbClr val="FFFFFF"/>
                </a:solidFill>
                <a:latin typeface="Emblema One"/>
              </a:rPr>
              <a:t>Python jest oprogramowaniem open source. Istnieje wiele otwartych bibliotek Pythona służacych do manipulacji oraz wizualizacji zebranych danych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2758421" y="-4071960"/>
            <a:ext cx="7995755" cy="7575978"/>
          </a:xfrm>
          <a:custGeom>
            <a:avLst/>
            <a:gdLst/>
            <a:ahLst/>
            <a:cxnLst/>
            <a:rect r="r" b="b" t="t" l="l"/>
            <a:pathLst>
              <a:path h="7575978" w="7995755">
                <a:moveTo>
                  <a:pt x="0" y="0"/>
                </a:moveTo>
                <a:lnTo>
                  <a:pt x="7995755" y="0"/>
                </a:lnTo>
                <a:lnTo>
                  <a:pt x="7995755" y="7575978"/>
                </a:lnTo>
                <a:lnTo>
                  <a:pt x="0" y="7575978"/>
                </a:lnTo>
                <a:lnTo>
                  <a:pt x="0" y="0"/>
                </a:lnTo>
                <a:close/>
              </a:path>
            </a:pathLst>
          </a:custGeom>
          <a:blipFill>
            <a:blip r:embed="rId2"/>
            <a:stretch>
              <a:fillRect l="0" t="0" r="0" b="0"/>
            </a:stretch>
          </a:blipFill>
        </p:spPr>
      </p:sp>
      <p:sp>
        <p:nvSpPr>
          <p:cNvPr name="Freeform 3" id="3"/>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3"/>
            <a:stretch>
              <a:fillRect l="0" t="0" r="0" b="0"/>
            </a:stretch>
          </a:blipFill>
        </p:spPr>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5" id="5"/>
          <p:cNvSpPr/>
          <p:nvPr/>
        </p:nvSpPr>
        <p:spPr>
          <a:xfrm flipH="false" flipV="false" rot="-447366">
            <a:off x="16027215" y="834177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4"/>
            <a:stretch>
              <a:fillRect l="0" t="0" r="0" b="0"/>
            </a:stretch>
          </a:blipFill>
        </p:spPr>
      </p:sp>
      <p:sp>
        <p:nvSpPr>
          <p:cNvPr name="Freeform 6" id="6"/>
          <p:cNvSpPr/>
          <p:nvPr/>
        </p:nvSpPr>
        <p:spPr>
          <a:xfrm flipH="false" flipV="false" rot="0">
            <a:off x="5647169" y="1017249"/>
            <a:ext cx="6966797" cy="7505524"/>
          </a:xfrm>
          <a:custGeom>
            <a:avLst/>
            <a:gdLst/>
            <a:ahLst/>
            <a:cxnLst/>
            <a:rect r="r" b="b" t="t" l="l"/>
            <a:pathLst>
              <a:path h="7505524" w="6966797">
                <a:moveTo>
                  <a:pt x="0" y="0"/>
                </a:moveTo>
                <a:lnTo>
                  <a:pt x="6966797" y="0"/>
                </a:lnTo>
                <a:lnTo>
                  <a:pt x="6966797" y="7505524"/>
                </a:lnTo>
                <a:lnTo>
                  <a:pt x="0" y="7505524"/>
                </a:lnTo>
                <a:lnTo>
                  <a:pt x="0" y="0"/>
                </a:lnTo>
                <a:close/>
              </a:path>
            </a:pathLst>
          </a:custGeom>
          <a:blipFill>
            <a:blip r:embed="rId5">
              <a:alphaModFix amt="70000"/>
            </a:blip>
            <a:stretch>
              <a:fillRect l="0" t="0" r="0" b="0"/>
            </a:stretch>
          </a:blipFill>
          <a:ln cap="sq">
            <a:noFill/>
            <a:prstDash val="solid"/>
            <a:miter/>
          </a:ln>
        </p:spPr>
      </p:sp>
      <p:sp>
        <p:nvSpPr>
          <p:cNvPr name="TextBox 7" id="7"/>
          <p:cNvSpPr txBox="true"/>
          <p:nvPr/>
        </p:nvSpPr>
        <p:spPr>
          <a:xfrm rot="0">
            <a:off x="6761639" y="4264978"/>
            <a:ext cx="4764723"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Emblema One"/>
              </a:rPr>
              <a:t>NumPy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AutoShape 4" id="4"/>
          <p:cNvSpPr/>
          <p:nvPr/>
        </p:nvSpPr>
        <p:spPr>
          <a:xfrm>
            <a:off x="476557" y="903907"/>
            <a:ext cx="10326859" cy="0"/>
          </a:xfrm>
          <a:prstGeom prst="line">
            <a:avLst/>
          </a:prstGeom>
          <a:ln cap="flat" w="38100">
            <a:solidFill>
              <a:srgbClr val="FFFFFF"/>
            </a:solidFill>
            <a:prstDash val="solid"/>
            <a:headEnd type="none" len="sm" w="sm"/>
            <a:tailEnd type="none" len="sm" w="sm"/>
          </a:ln>
        </p:spPr>
      </p:sp>
      <p:grpSp>
        <p:nvGrpSpPr>
          <p:cNvPr name="Group 5" id="5"/>
          <p:cNvGrpSpPr/>
          <p:nvPr/>
        </p:nvGrpSpPr>
        <p:grpSpPr>
          <a:xfrm rot="0">
            <a:off x="11067706" y="3066704"/>
            <a:ext cx="1290999" cy="1290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7" id="7"/>
          <p:cNvGrpSpPr/>
          <p:nvPr/>
        </p:nvGrpSpPr>
        <p:grpSpPr>
          <a:xfrm rot="0">
            <a:off x="14796582" y="3066704"/>
            <a:ext cx="1290999" cy="12909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9" id="9"/>
          <p:cNvGrpSpPr/>
          <p:nvPr/>
        </p:nvGrpSpPr>
        <p:grpSpPr>
          <a:xfrm rot="0">
            <a:off x="11067706" y="5503156"/>
            <a:ext cx="1290999" cy="129099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grpSp>
        <p:nvGrpSpPr>
          <p:cNvPr name="Group 11" id="11"/>
          <p:cNvGrpSpPr/>
          <p:nvPr/>
        </p:nvGrpSpPr>
        <p:grpSpPr>
          <a:xfrm rot="0">
            <a:off x="14796582" y="5503156"/>
            <a:ext cx="1290999" cy="129099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D1354"/>
            </a:solidFill>
          </p:spPr>
        </p:sp>
      </p:grpSp>
      <p:sp>
        <p:nvSpPr>
          <p:cNvPr name="Freeform 13" id="13"/>
          <p:cNvSpPr/>
          <p:nvPr/>
        </p:nvSpPr>
        <p:spPr>
          <a:xfrm flipH="false" flipV="false" rot="0">
            <a:off x="5587252" y="3961203"/>
            <a:ext cx="3292208" cy="2382736"/>
          </a:xfrm>
          <a:custGeom>
            <a:avLst/>
            <a:gdLst/>
            <a:ahLst/>
            <a:cxnLst/>
            <a:rect r="r" b="b" t="t" l="l"/>
            <a:pathLst>
              <a:path h="2382736" w="3292208">
                <a:moveTo>
                  <a:pt x="0" y="0"/>
                </a:moveTo>
                <a:lnTo>
                  <a:pt x="3292208" y="0"/>
                </a:lnTo>
                <a:lnTo>
                  <a:pt x="3292208" y="2382736"/>
                </a:lnTo>
                <a:lnTo>
                  <a:pt x="0" y="23827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76522" y="162363"/>
            <a:ext cx="9011513" cy="639318"/>
          </a:xfrm>
          <a:prstGeom prst="rect">
            <a:avLst/>
          </a:prstGeom>
        </p:spPr>
        <p:txBody>
          <a:bodyPr anchor="t" rtlCol="false" tIns="0" lIns="0" bIns="0" rIns="0">
            <a:spAutoFit/>
          </a:bodyPr>
          <a:lstStyle/>
          <a:p>
            <a:pPr>
              <a:lnSpc>
                <a:spcPts val="4955"/>
              </a:lnSpc>
            </a:pPr>
            <a:r>
              <a:rPr lang="en-US" sz="4200">
                <a:solidFill>
                  <a:srgbClr val="FFFFFF"/>
                </a:solidFill>
                <a:latin typeface="Emblema One"/>
              </a:rPr>
              <a:t>NumPy - wprowadzenie</a:t>
            </a:r>
          </a:p>
        </p:txBody>
      </p:sp>
      <p:sp>
        <p:nvSpPr>
          <p:cNvPr name="TextBox 15" id="15"/>
          <p:cNvSpPr txBox="true"/>
          <p:nvPr/>
        </p:nvSpPr>
        <p:spPr>
          <a:xfrm rot="0">
            <a:off x="10213489"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TRANSFORMATA FOURIERA</a:t>
            </a:r>
          </a:p>
        </p:txBody>
      </p:sp>
      <p:sp>
        <p:nvSpPr>
          <p:cNvPr name="TextBox 16" id="16"/>
          <p:cNvSpPr txBox="true"/>
          <p:nvPr/>
        </p:nvSpPr>
        <p:spPr>
          <a:xfrm rot="0">
            <a:off x="13942364" y="4537213"/>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GENERATOR LICZB LOSOWYCH</a:t>
            </a:r>
          </a:p>
        </p:txBody>
      </p:sp>
      <p:sp>
        <p:nvSpPr>
          <p:cNvPr name="TextBox 17" id="17"/>
          <p:cNvSpPr txBox="true"/>
          <p:nvPr/>
        </p:nvSpPr>
        <p:spPr>
          <a:xfrm rot="0">
            <a:off x="10213489" y="7149685"/>
            <a:ext cx="2999434" cy="73734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OPERACJE ALGEBRY LINIOWEJ</a:t>
            </a:r>
          </a:p>
        </p:txBody>
      </p:sp>
      <p:sp>
        <p:nvSpPr>
          <p:cNvPr name="TextBox 18" id="18"/>
          <p:cNvSpPr txBox="true"/>
          <p:nvPr/>
        </p:nvSpPr>
        <p:spPr>
          <a:xfrm rot="0">
            <a:off x="13942364" y="7149685"/>
            <a:ext cx="2999434" cy="1480293"/>
          </a:xfrm>
          <a:prstGeom prst="rect">
            <a:avLst/>
          </a:prstGeom>
        </p:spPr>
        <p:txBody>
          <a:bodyPr anchor="t" rtlCol="false" tIns="0" lIns="0" bIns="0" rIns="0">
            <a:spAutoFit/>
          </a:bodyPr>
          <a:lstStyle/>
          <a:p>
            <a:pPr algn="ctr">
              <a:lnSpc>
                <a:spcPts val="2934"/>
              </a:lnSpc>
              <a:spcBef>
                <a:spcPct val="0"/>
              </a:spcBef>
            </a:pPr>
            <a:r>
              <a:rPr lang="en-US" sz="2095">
                <a:solidFill>
                  <a:srgbClr val="FFFFFF"/>
                </a:solidFill>
                <a:latin typeface="Emblema One"/>
              </a:rPr>
              <a:t>FUNKCJE DO WYKONYWANIA OBLICZEŃ ELEMENT-WISE</a:t>
            </a:r>
          </a:p>
        </p:txBody>
      </p:sp>
      <p:sp>
        <p:nvSpPr>
          <p:cNvPr name="TextBox 19" id="19"/>
          <p:cNvSpPr txBox="true"/>
          <p:nvPr/>
        </p:nvSpPr>
        <p:spPr>
          <a:xfrm rot="0">
            <a:off x="11419569"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1</a:t>
            </a:r>
          </a:p>
        </p:txBody>
      </p:sp>
      <p:sp>
        <p:nvSpPr>
          <p:cNvPr name="TextBox 20" id="20"/>
          <p:cNvSpPr txBox="true"/>
          <p:nvPr/>
        </p:nvSpPr>
        <p:spPr>
          <a:xfrm rot="0">
            <a:off x="15148444" y="3444155"/>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2</a:t>
            </a:r>
          </a:p>
        </p:txBody>
      </p:sp>
      <p:sp>
        <p:nvSpPr>
          <p:cNvPr name="TextBox 21" id="21"/>
          <p:cNvSpPr txBox="true"/>
          <p:nvPr/>
        </p:nvSpPr>
        <p:spPr>
          <a:xfrm rot="0">
            <a:off x="11420542" y="5874631"/>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3</a:t>
            </a:r>
          </a:p>
        </p:txBody>
      </p:sp>
      <p:sp>
        <p:nvSpPr>
          <p:cNvPr name="TextBox 22" id="22"/>
          <p:cNvSpPr txBox="true"/>
          <p:nvPr/>
        </p:nvSpPr>
        <p:spPr>
          <a:xfrm rot="0">
            <a:off x="15148444" y="5880607"/>
            <a:ext cx="587274" cy="517048"/>
          </a:xfrm>
          <a:prstGeom prst="rect">
            <a:avLst/>
          </a:prstGeom>
        </p:spPr>
        <p:txBody>
          <a:bodyPr anchor="t" rtlCol="false" tIns="0" lIns="0" bIns="0" rIns="0">
            <a:spAutoFit/>
          </a:bodyPr>
          <a:lstStyle/>
          <a:p>
            <a:pPr algn="ctr" marL="0" indent="0" lvl="0">
              <a:lnSpc>
                <a:spcPts val="3921"/>
              </a:lnSpc>
            </a:pPr>
            <a:r>
              <a:rPr lang="en-US" sz="3267">
                <a:solidFill>
                  <a:srgbClr val="FFFFFF"/>
                </a:solidFill>
                <a:latin typeface="Roboto"/>
              </a:rPr>
              <a:t>4</a:t>
            </a:r>
          </a:p>
        </p:txBody>
      </p:sp>
      <p:sp>
        <p:nvSpPr>
          <p:cNvPr name="TextBox 23" id="23"/>
          <p:cNvSpPr txBox="true"/>
          <p:nvPr/>
        </p:nvSpPr>
        <p:spPr>
          <a:xfrm rot="0">
            <a:off x="1028700" y="1128310"/>
            <a:ext cx="7723446" cy="2334895"/>
          </a:xfrm>
          <a:prstGeom prst="rect">
            <a:avLst/>
          </a:prstGeom>
        </p:spPr>
        <p:txBody>
          <a:bodyPr anchor="t" rtlCol="false" tIns="0" lIns="0" bIns="0" rIns="0">
            <a:spAutoFit/>
          </a:bodyPr>
          <a:lstStyle/>
          <a:p>
            <a:pPr algn="ctr">
              <a:lnSpc>
                <a:spcPts val="3079"/>
              </a:lnSpc>
            </a:pPr>
            <a:r>
              <a:rPr lang="en-US" sz="2199">
                <a:solidFill>
                  <a:srgbClr val="FFFFFF"/>
                </a:solidFill>
                <a:latin typeface="Emblema One"/>
              </a:rPr>
              <a:t>NumPy jest to popularna biblioteka języka Python do wykonywania obliczeń matematycznych. Głównym atrybutem tego modułu jest możliwość wykonywania operacji na macierzach, jednak oferuje też dużo innych funkcjonalności.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088749">
            <a:off x="15238549" y="7531796"/>
            <a:ext cx="2440941" cy="2312792"/>
          </a:xfrm>
          <a:custGeom>
            <a:avLst/>
            <a:gdLst/>
            <a:ahLst/>
            <a:cxnLst/>
            <a:rect r="r" b="b" t="t" l="l"/>
            <a:pathLst>
              <a:path h="2312792" w="2440941">
                <a:moveTo>
                  <a:pt x="0" y="0"/>
                </a:moveTo>
                <a:lnTo>
                  <a:pt x="2440941" y="0"/>
                </a:lnTo>
                <a:lnTo>
                  <a:pt x="2440941"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2362671" y="6401890"/>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grpSp>
        <p:nvGrpSpPr>
          <p:cNvPr name="Group 6" id="6"/>
          <p:cNvGrpSpPr/>
          <p:nvPr/>
        </p:nvGrpSpPr>
        <p:grpSpPr>
          <a:xfrm rot="0">
            <a:off x="2945819" y="2901953"/>
            <a:ext cx="6864054" cy="4114800"/>
            <a:chOff x="0" y="0"/>
            <a:chExt cx="9152072" cy="5486400"/>
          </a:xfrm>
        </p:grpSpPr>
        <p:sp>
          <p:nvSpPr>
            <p:cNvPr name="Freeform 7" id="7"/>
            <p:cNvSpPr/>
            <p:nvPr/>
          </p:nvSpPr>
          <p:spPr>
            <a:xfrm flipH="false" flipV="false" rot="0">
              <a:off x="5462645" y="0"/>
              <a:ext cx="239407" cy="5486400"/>
            </a:xfrm>
            <a:custGeom>
              <a:avLst/>
              <a:gdLst/>
              <a:ahLst/>
              <a:cxnLst/>
              <a:rect r="r" b="b" t="t" l="l"/>
              <a:pathLst>
                <a:path h="5486400" w="239407">
                  <a:moveTo>
                    <a:pt x="0" y="0"/>
                  </a:moveTo>
                  <a:lnTo>
                    <a:pt x="239407" y="0"/>
                  </a:lnTo>
                  <a:lnTo>
                    <a:pt x="239407"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0" y="1500821"/>
              <a:ext cx="9152072" cy="1998133"/>
            </a:xfrm>
            <a:prstGeom prst="rect">
              <a:avLst/>
            </a:prstGeom>
          </p:spPr>
          <p:txBody>
            <a:bodyPr anchor="t" rtlCol="false" tIns="0" lIns="0" bIns="0" rIns="0">
              <a:spAutoFit/>
            </a:bodyPr>
            <a:lstStyle/>
            <a:p>
              <a:pPr>
                <a:lnSpc>
                  <a:spcPts val="5900"/>
                </a:lnSpc>
              </a:pPr>
              <a:r>
                <a:rPr lang="en-US" sz="5000">
                  <a:solidFill>
                    <a:srgbClr val="FFFFFF"/>
                  </a:solidFill>
                  <a:latin typeface="Emblema One"/>
                </a:rPr>
                <a:t>NumPy - instalacja</a:t>
              </a:r>
            </a:p>
          </p:txBody>
        </p:sp>
      </p:grpSp>
      <p:sp>
        <p:nvSpPr>
          <p:cNvPr name="TextBox 9" id="9"/>
          <p:cNvSpPr txBox="true"/>
          <p:nvPr/>
        </p:nvSpPr>
        <p:spPr>
          <a:xfrm rot="0">
            <a:off x="7368685" y="2714628"/>
            <a:ext cx="7960107" cy="44418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FFFFF"/>
                </a:solidFill>
                <a:latin typeface="Emblema One"/>
              </a:rPr>
              <a:t>Oczywiście do pracy z NumPy potrzebna jest lokalna instalcja Python-a</a:t>
            </a:r>
          </a:p>
          <a:p>
            <a:pPr marL="539749" indent="-269875" lvl="1">
              <a:lnSpc>
                <a:spcPts val="3499"/>
              </a:lnSpc>
              <a:buFont typeface="Arial"/>
              <a:buChar char="•"/>
            </a:pPr>
            <a:r>
              <a:rPr lang="en-US" sz="2499">
                <a:solidFill>
                  <a:srgbClr val="FFFFFF"/>
                </a:solidFill>
                <a:latin typeface="Emblema One"/>
              </a:rPr>
              <a:t>Jeżeli używamy menedżera pakietów PIP to wierszu poleceń wystarczy wpisać:</a:t>
            </a:r>
          </a:p>
          <a:p>
            <a:pPr marL="1079499" indent="-359833" lvl="2">
              <a:lnSpc>
                <a:spcPts val="3499"/>
              </a:lnSpc>
              <a:buFont typeface="Arial"/>
              <a:buChar char="⚬"/>
            </a:pPr>
            <a:r>
              <a:rPr lang="en-US" sz="2499">
                <a:solidFill>
                  <a:srgbClr val="38B6FF"/>
                </a:solidFill>
                <a:latin typeface="Paytone One"/>
              </a:rPr>
              <a:t>pip install numpy</a:t>
            </a:r>
          </a:p>
          <a:p>
            <a:pPr marL="539749" indent="-269875" lvl="1">
              <a:lnSpc>
                <a:spcPts val="3499"/>
              </a:lnSpc>
              <a:buFont typeface="Arial"/>
              <a:buChar char="•"/>
            </a:pPr>
            <a:r>
              <a:rPr lang="en-US" sz="2499">
                <a:solidFill>
                  <a:srgbClr val="FFFFFF"/>
                </a:solidFill>
                <a:latin typeface="Emblema One"/>
              </a:rPr>
              <a:t>Przyjęło się importować bibliotekę NumPy w poniższy sposób:</a:t>
            </a:r>
          </a:p>
          <a:p>
            <a:pPr marL="1079499" indent="-359833" lvl="2">
              <a:lnSpc>
                <a:spcPts val="3499"/>
              </a:lnSpc>
              <a:buFont typeface="Arial"/>
              <a:buChar char="⚬"/>
            </a:pPr>
            <a:r>
              <a:rPr lang="en-US" sz="2499">
                <a:solidFill>
                  <a:srgbClr val="38B6FF"/>
                </a:solidFill>
                <a:latin typeface="Paytone One"/>
              </a:rPr>
              <a:t>import numpy as np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DAGBih7EVLc</dc:identifier>
  <dcterms:modified xsi:type="dcterms:W3CDTF">2011-08-01T06:04:30Z</dcterms:modified>
  <cp:revision>1</cp:revision>
  <dc:title>JPWP - Data Analysis - Prezentacja</dc:title>
</cp:coreProperties>
</file>